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7" r:id="rId2"/>
    <p:sldId id="269" r:id="rId3"/>
    <p:sldId id="259" r:id="rId4"/>
    <p:sldId id="272" r:id="rId5"/>
    <p:sldId id="273" r:id="rId6"/>
    <p:sldId id="274" r:id="rId7"/>
    <p:sldId id="271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0" r:id="rId17"/>
    <p:sldId id="275" r:id="rId18"/>
    <p:sldId id="280" r:id="rId19"/>
    <p:sldId id="281" r:id="rId20"/>
    <p:sldId id="282" r:id="rId21"/>
    <p:sldId id="283" r:id="rId22"/>
    <p:sldId id="284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96" r:id="rId31"/>
    <p:sldId id="297" r:id="rId32"/>
    <p:sldId id="299" r:id="rId33"/>
    <p:sldId id="298" r:id="rId34"/>
    <p:sldId id="300" r:id="rId35"/>
    <p:sldId id="301" r:id="rId36"/>
    <p:sldId id="302" r:id="rId37"/>
    <p:sldId id="30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D0FF"/>
    <a:srgbClr val="14ABDF"/>
    <a:srgbClr val="0D7FDE"/>
    <a:srgbClr val="0D7FBE"/>
    <a:srgbClr val="1C4966"/>
    <a:srgbClr val="7BE7FE"/>
    <a:srgbClr val="76FF03"/>
    <a:srgbClr val="B4C7E7"/>
    <a:srgbClr val="00A8E8"/>
    <a:srgbClr val="374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5" autoAdjust="0"/>
    <p:restoredTop sz="94660"/>
  </p:normalViewPr>
  <p:slideViewPr>
    <p:cSldViewPr snapToGrid="0">
      <p:cViewPr>
        <p:scale>
          <a:sx n="50" d="100"/>
          <a:sy n="50" d="100"/>
        </p:scale>
        <p:origin x="464" y="3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4DBF8-E38C-4BC9-918D-E2839A6B39FD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19FAF-7EEF-49F1-BDB5-F7EDE1022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90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077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F081-76FD-5698-2611-5EE749AEB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C79C4-29D2-1E53-190A-7B640597A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67F29-A123-57CA-CCED-3B984E076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BB3D6-93B8-98B3-CF9F-FA03A1AC2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64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E5CA6-CECD-602F-6CAF-C80ECCD10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BC6DFB-A5A0-F94C-90D4-C89E3CEDF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BBB1F-0EF9-286C-EB1B-421F1AF18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70DF2-4438-5EFB-7F0A-495C651B9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586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45FD3-B061-E337-CC5A-1FA8A7897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2D7910-3962-108E-AAB0-2861388DE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89-36EA-BF37-D1A6-CC23FA66B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2EE8-1CB5-D5D7-2F35-7DFB61C2D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011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8548-A0A2-152D-A058-021CE6F4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9055E-07F8-49D6-8113-52E64ABEF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2442-E216-EC8C-CA1B-D41DF81EB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686CF-4087-A63B-FE1A-0504AC999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880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42879-6778-8D2D-37CE-B505FBAB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DB3AA-19F5-41EE-CA74-76CF2E7E7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C4A41-2235-032A-03D1-096D8E83E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7DE8D-8E68-B906-000F-ED8994DDE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780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29CF8-DF1C-F36E-C8E0-DFE2560A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86BA4-7F9D-7D85-8F0D-E7104D2DE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B8810-B9CA-0388-7E77-41E827BE8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919D4-CADD-34BD-479F-684B81405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124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F11CC-0DBB-94B8-3312-C1E607C0E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691948-6C65-935A-CEF9-A35F9AAE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FE1BF-866A-CFA4-BE9A-CE610C762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3FD62-5321-C9FC-0739-9A074A6AA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07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A550D-0F00-E6C7-B4FC-4459D645D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8CF84-3419-5398-C2EC-DDE66D6AE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E160C-067F-CEB5-128E-CB72E4A5E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C3491-5F38-6B91-9BDB-45D6898D0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658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3C6DB-A5F2-9614-55E8-98F0A948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5BB28-2828-24D4-F23A-8E7FB3963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9724A-2449-BAA7-9B3B-827D070F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FB2A-3D6D-0F74-55EB-C0F0BA612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965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614BB-5879-4108-9A0B-9C27CC1F7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653AE-A029-5AF5-664B-1B5586DC7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CB2DD-8650-6CC4-8D0E-A52B06D95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D6C16-7B04-FC8E-DC68-8082486EE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09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29831-7171-35B5-33E5-59E323CC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F23BB-8A36-F7F4-831E-28C4CB7FE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DA6CC-EE30-2351-EE85-7ED884E83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DA8E2-8714-7D79-4559-D70B80994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338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A49DC-7F5E-C4A1-E9E6-8A91AF0EF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B07E82-E5D2-B0D8-D33D-567C57EC3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819AE-E450-65F9-10D2-F824D7615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8BB4-98D8-2B92-A59C-696105105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083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94009-A2A7-545F-5D23-778B067FC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8971F-2DED-9DA4-E14B-F1C1E5835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2AA01-14F3-ED69-FA34-A4B768293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8DA5A-4448-D2A9-99FC-3B2B3CC3A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517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86C78-7115-0BE2-5F83-38923B930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C821E-CBE6-32C9-2CB8-C7DFC81C9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E2372-CE0A-DE7B-8DEA-2861288C0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014E3-DE69-8D4D-4281-8B445ED71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66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1AB83-C58C-D2B2-9127-2EA70443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2AFED-2908-E596-BF24-CF4E09543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3C75-AC73-A63A-079C-1DF80CEB1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1C781-6021-7DF3-1B40-D0FF16A77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142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D2DA8-500A-CE8E-DF1E-209B137B3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518C1-24D3-1B8C-DC78-4361004A46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6938E-C606-5866-2A4B-A9D160D14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4CFEB-FC88-F942-CF13-E3EADAD49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10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5CA32-8DCC-8255-A0C3-A81EB119B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E47A7-47B2-E3C7-A8E9-AB6E7CD05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2E0B42-D2D9-7ACB-AEC8-322DA2D28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3EB33-0759-3A0F-743C-917A0C612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396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AF70-7795-353A-9424-2727E6A6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95F8CA-C1F9-A001-6EAF-B867773F0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4AB6E-E30A-37D2-2F7E-045188F69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557EF-3BF5-760E-605A-4297430AA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79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205EF-9A7A-BA09-C5CA-505EA1DA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91BD7-A0DC-947F-DC03-E5E0789C9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3FA44-2CFD-CF5D-A25D-62628C6F5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3ACD-F8FA-E0BE-D771-741782949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85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541C-D438-8F72-DB4E-9D9C8F73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71EA4-9D7A-4157-0A67-47B894EA6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A8C21B-201A-8DBB-18D5-31D823250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64AFD-163E-E64D-F6A5-7B10830F8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927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B677C-B22E-15DA-A1F3-54107C8D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04679-E372-B9CA-FA8D-ADE088FE2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16F1C-BC7B-73D3-225A-891B0FDAB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32B18-08E0-1744-BCBD-86AB4CFFF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94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71B02-54E3-B892-020C-12E06D635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9CFB5-295B-9E89-D451-A58AFC3FF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0B631D-4DA3-A40C-AB92-FE03E1BD4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D423-638F-D019-828F-1CEFD0952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86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17224-8576-6036-FCF5-5238FC08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F2CFB-C58B-ADBC-D24B-E29CACF15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167671-1C65-ADA9-9F39-933B42561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2B74-7AC1-152B-6A0E-2978375E4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989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341B-4FD8-AE22-0D3A-012863A05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2DB4B-5637-DF5E-9DE3-40CF0E6C7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0792C-D1B5-D680-5ACA-E74ECF65B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C0AF7-681F-1021-F166-C4D01AE7A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59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25A5-6ABD-6FAB-8BDB-82884A1E0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6A3E4-1899-7732-A6B3-C9E9DDBA9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99E0-7B1D-E7A1-1DA1-2060BF1C5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81BD4-4834-429E-7784-7B3103749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FAF-7EEF-49F1-BDB5-F7EDE102269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91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177B-9F19-3249-47D9-F8DDB85D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C7E8B-EBC2-4CEC-BB8E-00B3D1D32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BBF72-A607-0F67-0C65-A9C28CB3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F123-CB46-CAFF-B51F-5F4CDC282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D465E-0DE0-9278-1595-69E51ABB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96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1090-4EE5-200A-82E7-13A52DDB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7E8EEA-DAD1-BF44-D2A0-A6F09D1FD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4DDE-238A-567C-2D18-37790FF0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BACC0-4095-7AED-DCE6-F527CF0A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ECFDE-2D1B-BE40-F7BA-2A8B50FB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14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B18786-9AC3-5839-ABAD-92800AFEE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F3373-B893-D5D6-EF9F-25D40785E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052B9-0DDC-6F89-6AAF-F4154DBB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77E5A-CD1C-D7F6-B4E8-7B0F6D41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5581A-BED1-E283-410E-98B5FFC0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29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81065-64A6-BB7F-4C77-74220DC5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2C579-5381-0ADD-2CC7-0867942B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17029-26B3-4701-196F-4501EF99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3E440-2D1F-05B2-6B05-E1984468B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B90E-60AA-2CD7-8B1C-5157DE56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06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114D-EE58-6CC0-250C-F7C1A15CC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06775-7C3E-1D96-B848-A293268FD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582E7-67F6-0CE7-AE25-7D54D962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9DD9-34EE-A964-1126-9623459B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93321-42B2-62F2-A3F9-300C5289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82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259D-9CF1-828A-567A-DF22B38B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75E6-107D-C6A8-1004-D0903833D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27790-F8FC-F1D7-B2AF-FCFC9048A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0E49A-E7FB-A349-5A34-4246DC3E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00901-329D-F363-D694-C3B20855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E51AF-1992-D88D-5AB2-1F05176E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50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5330-78DD-FE88-35E4-BED21D74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6385F-C350-DAD6-11C7-0819B452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C4976-D5D1-2A40-B3B9-3AD83529F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1DDCA-F8A2-286F-FE49-EC88A71DD3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994AE-DC1D-8608-3D9D-8D05DB231B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C43A2-20F4-A113-82D5-6AF593B8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DE5F0-F9C6-023C-F9F2-4363FCD3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8FEC2-8426-9787-2833-78211B9A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78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7FD9-8327-F48A-F6F5-53CCB718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0D620-FA11-F914-0881-61FFCCEA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3F1BF-579E-E2C4-929C-3A821F0E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96F1E-5A72-AEC6-D5A0-E0092666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93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D9F45-C493-1729-3498-39F15A88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50BD1-AD5E-30A6-860F-C0212466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2119C-71FC-6326-A8AB-58A06E95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02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9CB4-DCBD-B6F7-E5E2-DA31CF936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7DD3-125D-80EE-CD57-C30D421D2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E65A0-A41C-4D80-139E-21C4AC5A6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564B7-0E7D-03EF-D0EF-A3F9588C1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369E5-B087-6BF4-9CA7-27018DF0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FA112-6898-46A2-6DC6-228DA380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32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EF1D-C762-B2E6-841F-12EEACF7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5728B-3477-CA8D-B95D-C16CFC409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68C5-0D8D-AE2C-5A0B-5ADCF3DBC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37600-7431-983F-48F0-8A8E5750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06B34-9131-AFF1-F22F-0ABF930B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E9127-A45B-68EF-EBDD-0DF3E5AA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5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B50F3-A622-FEBD-A502-E99B1F6C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F20AC-A888-0589-0DA6-CFFC7EDB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09C58-9371-8652-5E8E-C58EC3721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B0DA8-3F42-4B01-9602-A89B3404CB4C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8B81-CAB9-D341-DACD-734D5BE73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3B995-DDF6-8EA0-9966-ECAA58BEC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C3DE1-D66C-4741-A679-E6D18040EF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72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oyota_FT-EV_III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aph-chart-sales-increase-841606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morworld.com/hydrocolloid-dressing-market-complete-survey-2021-2030-insights-demand-analysis-manufacturers-type-and-application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71330-DA59-2D9E-3F73-8EF631C8F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51947-39F0-D088-E84C-F97442B77776}"/>
              </a:ext>
            </a:extLst>
          </p:cNvPr>
          <p:cNvSpPr txBox="1"/>
          <p:nvPr/>
        </p:nvSpPr>
        <p:spPr>
          <a:xfrm>
            <a:off x="898668" y="3429000"/>
            <a:ext cx="9537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 MARKET ANALYSIS OF INDIA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28A8B-39E0-CACC-3656-0CFFBBB27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672" y1="77813" x2="11250" y2="60625"/>
                        <a14:foregroundMark x1="11250" y1="60625" x2="10000" y2="67344"/>
                        <a14:foregroundMark x1="10000" y1="67344" x2="11172" y2="74063"/>
                        <a14:foregroundMark x1="11172" y1="74063" x2="13516" y2="77813"/>
                        <a14:foregroundMark x1="10234" y1="64844" x2="10234" y2="64688"/>
                        <a14:foregroundMark x1="10000" y1="64063" x2="10234" y2="64063"/>
                        <a14:backgroundMark x1="76797" y1="24063" x2="78438" y2="44688"/>
                        <a14:backgroundMark x1="78438" y1="44688" x2="78047" y2="46719"/>
                        <a14:backgroundMark x1="10861" y1="74620" x2="10712" y2="74371"/>
                        <a14:backgroundMark x1="13516" y1="79063" x2="13155" y2="78459"/>
                        <a14:backgroundMark x1="9121" y1="60638" x2="8906" y2="56094"/>
                        <a14:backgroundMark x1="9455" y1="67709" x2="9418" y2="66929"/>
                        <a14:backgroundMark x1="8906" y1="56094" x2="10683" y2="60221"/>
                        <a14:backgroundMark x1="13184" y1="78407" x2="13359" y2="7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88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FE1FBA-7072-75CD-66E8-128DC011E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3E9844-3015-C02D-6D8B-4A90A8ECD578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are the quarterly trends based on sales volume for the top 5 EV makers (4-wheelers) from 2022 to 2024?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98C5AE-8D3D-3A54-68E7-30442BE8568E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32341-7257-3E2B-DAA6-6605C245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69" y="1737992"/>
            <a:ext cx="9879063" cy="42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7D410-CF7D-23A1-0F03-FE6A74B6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F0516F-EBBC-9F5A-721A-A2D6D8047390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How do the EV sales and penetration rates in Delhi compare to Karnataka for 2024? 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0EEC4F-A95F-8266-1CA6-9C66FB274F22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61EA0-E62D-6B74-8D98-C66D21AA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1733313"/>
            <a:ext cx="10210800" cy="37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DC52D-3EEF-7E48-255D-F462526E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BF8A8D-C250-D077-A9BE-649913F06425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</a:rPr>
              <a:t>List down the compounded annual growth rate (CAGR) in 4-wheeler units for the top 5 makers from 2022 to 2024.</a:t>
            </a:r>
            <a:endParaRPr lang="en-IN" sz="17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A4C121-B6B6-18DE-0F05-695CC4B816E8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49B5A-1274-C0F6-06EC-B1871063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961" y="1904052"/>
            <a:ext cx="5506065" cy="38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8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0B5F11-DD1B-4EB7-3C8A-1A384AF69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2B94C8-FBC5-E2E4-7DBE-9934D8476FAF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List down the top 10 states that had the highest compounded annual growth rate (CAGR) from 2022 to 2024 in total vehicles sold</a:t>
            </a:r>
            <a:endParaRPr lang="en-IN" sz="15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FE04AF-3471-FD95-C86C-3005FE82A82B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B6DFF-05E5-08B0-49A6-18FB30CE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92" y="1486080"/>
            <a:ext cx="8616496" cy="47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1E6E7-E8C7-CBA1-EE9C-9642DB32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4FB034-C2A3-BB59-62A9-E145FA317D8A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are the peak and low season months for EV sales based on the data from 2022 to 2024?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A9F1EA-0B75-C1B8-1819-019FF6B96131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E9CB6-B261-C550-0794-99D38F399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6" y="1596273"/>
            <a:ext cx="6471882" cy="4145766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0F31FE-2C41-8CCE-7072-D2E8B0235C23}"/>
              </a:ext>
            </a:extLst>
          </p:cNvPr>
          <p:cNvSpPr/>
          <p:nvPr/>
        </p:nvSpPr>
        <p:spPr>
          <a:xfrm>
            <a:off x="7452852" y="1895014"/>
            <a:ext cx="3795252" cy="1204588"/>
          </a:xfrm>
          <a:custGeom>
            <a:avLst/>
            <a:gdLst>
              <a:gd name="connsiteX0" fmla="*/ 0 w 3795252"/>
              <a:gd name="connsiteY0" fmla="*/ 200769 h 1204588"/>
              <a:gd name="connsiteX1" fmla="*/ 200769 w 3795252"/>
              <a:gd name="connsiteY1" fmla="*/ 0 h 1204588"/>
              <a:gd name="connsiteX2" fmla="*/ 3594483 w 3795252"/>
              <a:gd name="connsiteY2" fmla="*/ 0 h 1204588"/>
              <a:gd name="connsiteX3" fmla="*/ 3795252 w 3795252"/>
              <a:gd name="connsiteY3" fmla="*/ 200769 h 1204588"/>
              <a:gd name="connsiteX4" fmla="*/ 3795252 w 3795252"/>
              <a:gd name="connsiteY4" fmla="*/ 1003819 h 1204588"/>
              <a:gd name="connsiteX5" fmla="*/ 3594483 w 3795252"/>
              <a:gd name="connsiteY5" fmla="*/ 1204588 h 1204588"/>
              <a:gd name="connsiteX6" fmla="*/ 200769 w 3795252"/>
              <a:gd name="connsiteY6" fmla="*/ 1204588 h 1204588"/>
              <a:gd name="connsiteX7" fmla="*/ 0 w 3795252"/>
              <a:gd name="connsiteY7" fmla="*/ 1003819 h 1204588"/>
              <a:gd name="connsiteX8" fmla="*/ 0 w 3795252"/>
              <a:gd name="connsiteY8" fmla="*/ 200769 h 12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5252" h="1204588">
                <a:moveTo>
                  <a:pt x="0" y="200769"/>
                </a:moveTo>
                <a:cubicBezTo>
                  <a:pt x="0" y="89887"/>
                  <a:pt x="89887" y="0"/>
                  <a:pt x="200769" y="0"/>
                </a:cubicBezTo>
                <a:lnTo>
                  <a:pt x="3594483" y="0"/>
                </a:lnTo>
                <a:cubicBezTo>
                  <a:pt x="3705365" y="0"/>
                  <a:pt x="3795252" y="89887"/>
                  <a:pt x="3795252" y="200769"/>
                </a:cubicBezTo>
                <a:lnTo>
                  <a:pt x="3795252" y="1003819"/>
                </a:lnTo>
                <a:cubicBezTo>
                  <a:pt x="3795252" y="1114701"/>
                  <a:pt x="3705365" y="1204588"/>
                  <a:pt x="3594483" y="1204588"/>
                </a:cubicBezTo>
                <a:lnTo>
                  <a:pt x="200769" y="1204588"/>
                </a:lnTo>
                <a:cubicBezTo>
                  <a:pt x="89887" y="1204588"/>
                  <a:pt x="0" y="1114701"/>
                  <a:pt x="0" y="1003819"/>
                </a:cubicBezTo>
                <a:lnTo>
                  <a:pt x="0" y="20076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23573" tIns="123573" rIns="123573" bIns="123573" numCol="1" spcCol="1270" anchor="ctr" anchorCtr="0">
            <a:noAutofit/>
          </a:bodyPr>
          <a:lstStyle/>
          <a:p>
            <a:pPr marL="0" lvl="0" indent="0" algn="just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700" b="1" kern="1200" dirty="0">
                <a:solidFill>
                  <a:schemeClr val="accent6">
                    <a:lumMod val="50000"/>
                  </a:schemeClr>
                </a:solidFill>
              </a:rPr>
              <a:t>March constantly led with highest EV sales from 2022 – 2024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5D89CD4-9AFD-4E95-A077-4B5A7866F2BC}"/>
              </a:ext>
            </a:extLst>
          </p:cNvPr>
          <p:cNvSpPr/>
          <p:nvPr/>
        </p:nvSpPr>
        <p:spPr>
          <a:xfrm>
            <a:off x="7452852" y="4074003"/>
            <a:ext cx="3795252" cy="1204588"/>
          </a:xfrm>
          <a:custGeom>
            <a:avLst/>
            <a:gdLst>
              <a:gd name="connsiteX0" fmla="*/ 0 w 3795252"/>
              <a:gd name="connsiteY0" fmla="*/ 200769 h 1204588"/>
              <a:gd name="connsiteX1" fmla="*/ 200769 w 3795252"/>
              <a:gd name="connsiteY1" fmla="*/ 0 h 1204588"/>
              <a:gd name="connsiteX2" fmla="*/ 3594483 w 3795252"/>
              <a:gd name="connsiteY2" fmla="*/ 0 h 1204588"/>
              <a:gd name="connsiteX3" fmla="*/ 3795252 w 3795252"/>
              <a:gd name="connsiteY3" fmla="*/ 200769 h 1204588"/>
              <a:gd name="connsiteX4" fmla="*/ 3795252 w 3795252"/>
              <a:gd name="connsiteY4" fmla="*/ 1003819 h 1204588"/>
              <a:gd name="connsiteX5" fmla="*/ 3594483 w 3795252"/>
              <a:gd name="connsiteY5" fmla="*/ 1204588 h 1204588"/>
              <a:gd name="connsiteX6" fmla="*/ 200769 w 3795252"/>
              <a:gd name="connsiteY6" fmla="*/ 1204588 h 1204588"/>
              <a:gd name="connsiteX7" fmla="*/ 0 w 3795252"/>
              <a:gd name="connsiteY7" fmla="*/ 1003819 h 1204588"/>
              <a:gd name="connsiteX8" fmla="*/ 0 w 3795252"/>
              <a:gd name="connsiteY8" fmla="*/ 200769 h 12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5252" h="1204588">
                <a:moveTo>
                  <a:pt x="0" y="200769"/>
                </a:moveTo>
                <a:cubicBezTo>
                  <a:pt x="0" y="89887"/>
                  <a:pt x="89887" y="0"/>
                  <a:pt x="200769" y="0"/>
                </a:cubicBezTo>
                <a:lnTo>
                  <a:pt x="3594483" y="0"/>
                </a:lnTo>
                <a:cubicBezTo>
                  <a:pt x="3705365" y="0"/>
                  <a:pt x="3795252" y="89887"/>
                  <a:pt x="3795252" y="200769"/>
                </a:cubicBezTo>
                <a:lnTo>
                  <a:pt x="3795252" y="1003819"/>
                </a:lnTo>
                <a:cubicBezTo>
                  <a:pt x="3795252" y="1114701"/>
                  <a:pt x="3705365" y="1204588"/>
                  <a:pt x="3594483" y="1204588"/>
                </a:cubicBezTo>
                <a:lnTo>
                  <a:pt x="200769" y="1204588"/>
                </a:lnTo>
                <a:cubicBezTo>
                  <a:pt x="89887" y="1204588"/>
                  <a:pt x="0" y="1114701"/>
                  <a:pt x="0" y="1003819"/>
                </a:cubicBezTo>
                <a:lnTo>
                  <a:pt x="0" y="20076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23573" tIns="123573" rIns="123573" bIns="123573" numCol="1" spcCol="1270" anchor="ctr" anchorCtr="0">
            <a:noAutofit/>
          </a:bodyPr>
          <a:lstStyle/>
          <a:p>
            <a:pPr marL="0" lvl="0" indent="0" algn="just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700" b="1" kern="1200" dirty="0">
                <a:solidFill>
                  <a:srgbClr val="FF0000"/>
                </a:solidFill>
              </a:rPr>
              <a:t>June and July are low seasoned months. May also shown a downfall in 2022 and 2023, but achieved a tremendous growth in 2024</a:t>
            </a:r>
          </a:p>
        </p:txBody>
      </p:sp>
    </p:spTree>
    <p:extLst>
      <p:ext uri="{BB962C8B-B14F-4D97-AF65-F5344CB8AC3E}">
        <p14:creationId xmlns:p14="http://schemas.microsoft.com/office/powerpoint/2010/main" val="209412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2E748-7F62-9097-AFC1-52050D97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6E2765-0E58-D08E-B343-82E422721BDC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is the projected number of EV sales (including 2-wheelers and 4 wheelers) for the top 10 states by penetration rate in 2030, based on the compounded annual growth rate (CAGR) from previous years?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CA3526-54C6-EBD5-5C46-5466788B6CC2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A4A20-C5A5-B1E3-F183-09DC1556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37" y="1579061"/>
            <a:ext cx="7364363" cy="45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44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1D9D69-6A3E-E579-CA48-F187E78A5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88FA23-3FD7-8389-299A-9916296F7E91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Estimate the revenue growth rate of 4-wheeler and 2-wheelers EVs in India for 2022 vs 2024 and 2023 vs 2024, assuming an average unit price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D01E8D-AB6A-CD3A-941F-270FA7E74C2B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C9E3A-6263-0BE7-098B-53629BC9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52" y="1780935"/>
            <a:ext cx="2991267" cy="1600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C221B-8F44-E91E-51DB-7C2ECF248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357" y="1740447"/>
            <a:ext cx="3162741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347C1-310B-8474-3792-FADDA460D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976" y="3871973"/>
            <a:ext cx="3199818" cy="1695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3185C2-D69B-580C-C4E7-C1B8EEDB2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713" y="3840480"/>
            <a:ext cx="3099385" cy="16957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7FCA1-5324-ACBF-3BF5-66CF77235200}"/>
              </a:ext>
            </a:extLst>
          </p:cNvPr>
          <p:cNvSpPr txBox="1"/>
          <p:nvPr/>
        </p:nvSpPr>
        <p:spPr>
          <a:xfrm>
            <a:off x="2088501" y="5673213"/>
            <a:ext cx="2895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2 – Wheeler </a:t>
            </a:r>
            <a:endParaRPr lang="en-IN" sz="3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2DFFD-C780-9D3F-5A99-97E7CB4D844D}"/>
              </a:ext>
            </a:extLst>
          </p:cNvPr>
          <p:cNvSpPr txBox="1"/>
          <p:nvPr/>
        </p:nvSpPr>
        <p:spPr>
          <a:xfrm>
            <a:off x="7097454" y="5668376"/>
            <a:ext cx="2895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4 – Wheeler </a:t>
            </a:r>
            <a:endParaRPr lang="en-IN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2E87F-7028-0707-4067-503103124690}"/>
              </a:ext>
            </a:extLst>
          </p:cNvPr>
          <p:cNvSpPr txBox="1"/>
          <p:nvPr/>
        </p:nvSpPr>
        <p:spPr>
          <a:xfrm>
            <a:off x="1992252" y="1442381"/>
            <a:ext cx="289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Revenue Growth 2022 vs 2024</a:t>
            </a:r>
            <a:endParaRPr lang="en-IN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7F8DF-5171-9279-CAD0-F7A0152DEA34}"/>
              </a:ext>
            </a:extLst>
          </p:cNvPr>
          <p:cNvSpPr txBox="1"/>
          <p:nvPr/>
        </p:nvSpPr>
        <p:spPr>
          <a:xfrm>
            <a:off x="6962460" y="1448229"/>
            <a:ext cx="289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Revenue Growth 2022 vs 2024</a:t>
            </a:r>
            <a:endParaRPr lang="en-IN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2CAEE-6411-D5FF-8ACA-80FEB412591A}"/>
              </a:ext>
            </a:extLst>
          </p:cNvPr>
          <p:cNvSpPr txBox="1"/>
          <p:nvPr/>
        </p:nvSpPr>
        <p:spPr>
          <a:xfrm>
            <a:off x="1992252" y="3517812"/>
            <a:ext cx="289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Revenue Growth 2023 vs 2024</a:t>
            </a:r>
            <a:endParaRPr lang="en-IN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96422-CEF5-D863-50CD-24E0DCDD64AD}"/>
              </a:ext>
            </a:extLst>
          </p:cNvPr>
          <p:cNvSpPr txBox="1"/>
          <p:nvPr/>
        </p:nvSpPr>
        <p:spPr>
          <a:xfrm>
            <a:off x="7040536" y="3525616"/>
            <a:ext cx="289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Revenue Growth 2023 vs 2024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05390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D99BB-90C5-D288-6325-118340731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79E081-E8A6-6A97-D314-0208A61E9C0F}"/>
              </a:ext>
            </a:extLst>
          </p:cNvPr>
          <p:cNvSpPr/>
          <p:nvPr/>
        </p:nvSpPr>
        <p:spPr>
          <a:xfrm>
            <a:off x="619760" y="2176913"/>
            <a:ext cx="10952480" cy="18356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>
                <a:solidFill>
                  <a:schemeClr val="tx1"/>
                </a:solidFill>
              </a:rPr>
              <a:t>Secondary Research Questions</a:t>
            </a:r>
            <a:endParaRPr lang="en-IN" sz="55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3568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FA17C-0C34-EFB9-53D7-7FE85941A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CA066171-6B8F-9CB1-AA12-08CC70492B4F}"/>
              </a:ext>
            </a:extLst>
          </p:cNvPr>
          <p:cNvSpPr txBox="1"/>
          <p:nvPr/>
        </p:nvSpPr>
        <p:spPr>
          <a:xfrm>
            <a:off x="3125280" y="2872263"/>
            <a:ext cx="3152304" cy="24006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 reasons for customers choosing 4-wheeler EVs in 2023 and 2024?</a:t>
            </a:r>
            <a:endParaRPr lang="en-IN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9" name="Graphic 68" descr="Question mark with solid fill">
            <a:extLst>
              <a:ext uri="{FF2B5EF4-FFF2-40B4-BE49-F238E27FC236}">
                <a16:creationId xmlns:a16="http://schemas.microsoft.com/office/drawing/2014/main" id="{9599D910-B04D-6DA6-91F1-9171E7113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9033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DDDEF56-A337-523C-8E66-4C81AFD4363E}"/>
              </a:ext>
            </a:extLst>
          </p:cNvPr>
          <p:cNvGrpSpPr/>
          <p:nvPr/>
        </p:nvGrpSpPr>
        <p:grpSpPr>
          <a:xfrm>
            <a:off x="8344337" y="0"/>
            <a:ext cx="10273863" cy="6858000"/>
            <a:chOff x="1918137" y="0"/>
            <a:chExt cx="1027386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F6B288-17FA-1761-4C65-827E39C1C8FD}"/>
                </a:ext>
              </a:extLst>
            </p:cNvPr>
            <p:cNvSpPr/>
            <p:nvPr/>
          </p:nvSpPr>
          <p:spPr>
            <a:xfrm>
              <a:off x="2648607" y="0"/>
              <a:ext cx="9543393" cy="6858000"/>
            </a:xfrm>
            <a:prstGeom prst="rect">
              <a:avLst/>
            </a:prstGeom>
            <a:solidFill>
              <a:srgbClr val="0D7FBE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066E1B-BB74-C841-D1A4-7E3D27D1F6A3}"/>
                </a:ext>
              </a:extLst>
            </p:cNvPr>
            <p:cNvSpPr txBox="1"/>
            <p:nvPr/>
          </p:nvSpPr>
          <p:spPr>
            <a:xfrm>
              <a:off x="1918137" y="2133600"/>
              <a:ext cx="1271752" cy="1938992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115AC1B-D3ED-9BF9-6BB5-CCFB57E13C71}"/>
                </a:ext>
              </a:extLst>
            </p:cNvPr>
            <p:cNvGrpSpPr/>
            <p:nvPr/>
          </p:nvGrpSpPr>
          <p:grpSpPr>
            <a:xfrm>
              <a:off x="3250318" y="470854"/>
              <a:ext cx="4453761" cy="6123165"/>
              <a:chOff x="3250318" y="470854"/>
              <a:chExt cx="4453761" cy="6123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F60945-E5AA-7DDD-57B9-158B561C6544}"/>
                  </a:ext>
                </a:extLst>
              </p:cNvPr>
              <p:cNvSpPr txBox="1"/>
              <p:nvPr/>
            </p:nvSpPr>
            <p:spPr>
              <a:xfrm>
                <a:off x="4402517" y="470854"/>
                <a:ext cx="214936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B5DD3B-4907-CE90-AC12-F136F2B6A93A}"/>
                  </a:ext>
                </a:extLst>
              </p:cNvPr>
              <p:cNvSpPr txBox="1"/>
              <p:nvPr/>
            </p:nvSpPr>
            <p:spPr>
              <a:xfrm>
                <a:off x="3250318" y="1664670"/>
                <a:ext cx="44537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Cost Savings </a:t>
                </a:r>
              </a:p>
              <a:p>
                <a:pPr algn="ctr"/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68A67F-F61C-E0F8-9141-8EAFB6CF7043}"/>
                  </a:ext>
                </a:extLst>
              </p:cNvPr>
              <p:cNvSpPr txBox="1"/>
              <p:nvPr/>
            </p:nvSpPr>
            <p:spPr>
              <a:xfrm>
                <a:off x="4176212" y="2446102"/>
                <a:ext cx="260197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Rising fuel prices and advances in battery technology have made EVs more cost-effective with lower maintenance and longer lifespans.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Graphic 30" descr="Dollar with solid fill">
                <a:extLst>
                  <a:ext uri="{FF2B5EF4-FFF2-40B4-BE49-F238E27FC236}">
                    <a16:creationId xmlns:a16="http://schemas.microsoft.com/office/drawing/2014/main" id="{61633A9F-1135-887F-7BDD-C543726D3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02325" y="5036903"/>
                <a:ext cx="1557116" cy="155711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CC8A5F1-FB5F-E5F0-8586-344141D84786}"/>
              </a:ext>
            </a:extLst>
          </p:cNvPr>
          <p:cNvGrpSpPr/>
          <p:nvPr/>
        </p:nvGrpSpPr>
        <p:grpSpPr>
          <a:xfrm>
            <a:off x="9074807" y="0"/>
            <a:ext cx="10324663" cy="6858000"/>
            <a:chOff x="2311837" y="-1397000"/>
            <a:chExt cx="10324663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F5B37B-B69A-190F-C0B3-1D50B6FB51A2}"/>
                </a:ext>
              </a:extLst>
            </p:cNvPr>
            <p:cNvGrpSpPr/>
            <p:nvPr/>
          </p:nvGrpSpPr>
          <p:grpSpPr>
            <a:xfrm>
              <a:off x="2311837" y="-1397000"/>
              <a:ext cx="10324663" cy="6858000"/>
              <a:chOff x="1867337" y="0"/>
              <a:chExt cx="10324663" cy="6858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A1999D-E9AE-C533-CC33-7112A5C694AD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14ABD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7E0FBD-523D-D3D1-36C7-9E9B665B1572}"/>
                  </a:ext>
                </a:extLst>
              </p:cNvPr>
              <p:cNvSpPr txBox="1"/>
              <p:nvPr/>
            </p:nvSpPr>
            <p:spPr>
              <a:xfrm>
                <a:off x="18673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14ABD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AEE6AE-B1A0-92F1-6612-675D99C4B94B}"/>
                  </a:ext>
                </a:extLst>
              </p:cNvPr>
              <p:cNvGrpSpPr/>
              <p:nvPr/>
            </p:nvGrpSpPr>
            <p:grpSpPr>
              <a:xfrm>
                <a:off x="3581399" y="470854"/>
                <a:ext cx="6271613" cy="4222017"/>
                <a:chOff x="3581399" y="470854"/>
                <a:chExt cx="6271613" cy="422201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E08D0A6-2308-99EE-72D6-79476BAFC62D}"/>
                    </a:ext>
                  </a:extLst>
                </p:cNvPr>
                <p:cNvSpPr txBox="1"/>
                <p:nvPr/>
              </p:nvSpPr>
              <p:spPr>
                <a:xfrm>
                  <a:off x="5418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02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2242F65-B396-7464-EE2F-F554F1F5EC74}"/>
                    </a:ext>
                  </a:extLst>
                </p:cNvPr>
                <p:cNvSpPr txBox="1"/>
                <p:nvPr/>
              </p:nvSpPr>
              <p:spPr>
                <a:xfrm>
                  <a:off x="3581399" y="1664670"/>
                  <a:ext cx="6271613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500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Government Incentives</a:t>
                  </a:r>
                  <a:r>
                    <a:rPr lang="en-IN" sz="35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 </a:t>
                  </a:r>
                </a:p>
                <a:p>
                  <a:pPr algn="ctr"/>
                  <a:endParaRPr lang="en-IN" sz="3500" b="1" dirty="0">
                    <a:solidFill>
                      <a:schemeClr val="bg1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660E58F-EAED-AB32-6FB0-9E7E67153F87}"/>
                    </a:ext>
                  </a:extLst>
                </p:cNvPr>
                <p:cNvSpPr txBox="1"/>
                <p:nvPr/>
              </p:nvSpPr>
              <p:spPr>
                <a:xfrm>
                  <a:off x="5192212" y="2446102"/>
                  <a:ext cx="2601972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Government incentives, tax rebates, and reduced fees have significantly lowered EV costs, making them more accessible to buyers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34" name="Graphic 33" descr="Checklist with solid fill">
              <a:extLst>
                <a:ext uri="{FF2B5EF4-FFF2-40B4-BE49-F238E27FC236}">
                  <a16:creationId xmlns:a16="http://schemas.microsoft.com/office/drawing/2014/main" id="{D1EEC0DD-32FA-301D-D8DB-37872C20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3017" y="3407231"/>
              <a:ext cx="2230389" cy="186340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3EDC5D-57A4-211F-9D1C-8EC4C7DD5653}"/>
              </a:ext>
            </a:extLst>
          </p:cNvPr>
          <p:cNvGrpSpPr/>
          <p:nvPr/>
        </p:nvGrpSpPr>
        <p:grpSpPr>
          <a:xfrm>
            <a:off x="9864722" y="0"/>
            <a:ext cx="10273863" cy="6858000"/>
            <a:chOff x="1918137" y="0"/>
            <a:chExt cx="10273863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7045B0C-5308-E1A0-69DD-46800F3575B1}"/>
                </a:ext>
              </a:extLst>
            </p:cNvPr>
            <p:cNvGrpSpPr/>
            <p:nvPr/>
          </p:nvGrpSpPr>
          <p:grpSpPr>
            <a:xfrm>
              <a:off x="1918137" y="0"/>
              <a:ext cx="10273863" cy="6858000"/>
              <a:chOff x="1918137" y="0"/>
              <a:chExt cx="10273863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45834F5-0011-242E-DE03-04037B8AA148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55D0F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B358BD-617B-780E-9DFF-7847B874E05F}"/>
                  </a:ext>
                </a:extLst>
              </p:cNvPr>
              <p:cNvSpPr txBox="1"/>
              <p:nvPr/>
            </p:nvSpPr>
            <p:spPr>
              <a:xfrm>
                <a:off x="19181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55D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7E08CEA-AA07-9D8A-66B9-7F0F0B9CCBA4}"/>
                  </a:ext>
                </a:extLst>
              </p:cNvPr>
              <p:cNvGrpSpPr/>
              <p:nvPr/>
            </p:nvGrpSpPr>
            <p:grpSpPr>
              <a:xfrm>
                <a:off x="3745618" y="470854"/>
                <a:ext cx="5982582" cy="3914240"/>
                <a:chOff x="3745618" y="470854"/>
                <a:chExt cx="5982582" cy="3914240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E394072-43F9-6D3B-DAFD-E21FE79AAF37}"/>
                    </a:ext>
                  </a:extLst>
                </p:cNvPr>
                <p:cNvSpPr txBox="1"/>
                <p:nvPr/>
              </p:nvSpPr>
              <p:spPr>
                <a:xfrm>
                  <a:off x="56852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03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D24CF40-16C7-FD92-1016-7B5EEDBDDEDD}"/>
                    </a:ext>
                  </a:extLst>
                </p:cNvPr>
                <p:cNvSpPr txBox="1"/>
                <p:nvPr/>
              </p:nvSpPr>
              <p:spPr>
                <a:xfrm>
                  <a:off x="3745618" y="1728170"/>
                  <a:ext cx="598258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0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Environmental concerns 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35514B4-2842-DCED-1DBA-4B52B2E9BC4D}"/>
                    </a:ext>
                  </a:extLst>
                </p:cNvPr>
                <p:cNvSpPr txBox="1"/>
                <p:nvPr/>
              </p:nvSpPr>
              <p:spPr>
                <a:xfrm>
                  <a:off x="54843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Rising eco-awareness and government policies on emissions are driving consumers toward cleaner energy vehicles.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52" name="Graphic 51" descr="Forest scene with solid fill">
              <a:extLst>
                <a:ext uri="{FF2B5EF4-FFF2-40B4-BE49-F238E27FC236}">
                  <a16:creationId xmlns:a16="http://schemas.microsoft.com/office/drawing/2014/main" id="{97E86287-9177-3BDD-5A1A-E1DA694E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73326" y="4529165"/>
              <a:ext cx="2398658" cy="21493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7A3E794-5412-7EF8-FCA3-DCCED6B95A03}"/>
              </a:ext>
            </a:extLst>
          </p:cNvPr>
          <p:cNvGrpSpPr/>
          <p:nvPr/>
        </p:nvGrpSpPr>
        <p:grpSpPr>
          <a:xfrm>
            <a:off x="10586547" y="0"/>
            <a:ext cx="10337363" cy="6858000"/>
            <a:chOff x="1854637" y="0"/>
            <a:chExt cx="10337363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B867F46-4693-BA24-640B-AF0B2C8446EE}"/>
                </a:ext>
              </a:extLst>
            </p:cNvPr>
            <p:cNvGrpSpPr/>
            <p:nvPr/>
          </p:nvGrpSpPr>
          <p:grpSpPr>
            <a:xfrm>
              <a:off x="1854637" y="0"/>
              <a:ext cx="10337363" cy="6858000"/>
              <a:chOff x="1854637" y="0"/>
              <a:chExt cx="10337363" cy="68580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A602527-DE40-E834-ED06-190DF10C6613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7BE7FE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71D14-41EB-BC43-3A74-4EC110E4A11B}"/>
                  </a:ext>
                </a:extLst>
              </p:cNvPr>
              <p:cNvSpPr txBox="1"/>
              <p:nvPr/>
            </p:nvSpPr>
            <p:spPr>
              <a:xfrm>
                <a:off x="18546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7BE7F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A4AAE3E-2416-50EE-0791-7FAAF7979B15}"/>
                  </a:ext>
                </a:extLst>
              </p:cNvPr>
              <p:cNvGrpSpPr/>
              <p:nvPr/>
            </p:nvGrpSpPr>
            <p:grpSpPr>
              <a:xfrm>
                <a:off x="3364618" y="470854"/>
                <a:ext cx="5487282" cy="3914240"/>
                <a:chOff x="3364618" y="470854"/>
                <a:chExt cx="5487282" cy="3914240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A4ED1B0-C311-CE1F-E7F7-6E2014795D92}"/>
                    </a:ext>
                  </a:extLst>
                </p:cNvPr>
                <p:cNvSpPr txBox="1"/>
                <p:nvPr/>
              </p:nvSpPr>
              <p:spPr>
                <a:xfrm>
                  <a:off x="4783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rgbClr val="1C4966">
                          <a:alpha val="25000"/>
                        </a:srgb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04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7E5FBC5-8E9C-2A40-CBEF-5EDE51E91DEC}"/>
                    </a:ext>
                  </a:extLst>
                </p:cNvPr>
                <p:cNvSpPr txBox="1"/>
                <p:nvPr/>
              </p:nvSpPr>
              <p:spPr>
                <a:xfrm>
                  <a:off x="3364618" y="1664670"/>
                  <a:ext cx="548728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4000" dirty="0">
                      <a:solidFill>
                        <a:srgbClr val="1C4966"/>
                      </a:solidFill>
                      <a:latin typeface="Algerian" panose="04020705040A02060702" pitchFamily="82" charset="0"/>
                    </a:rPr>
                    <a:t>Model Availability</a:t>
                  </a:r>
                  <a:endParaRPr lang="en-IN" sz="4000" b="1" dirty="0">
                    <a:solidFill>
                      <a:srgbClr val="1C4966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60AA1CF-ECE3-5A95-5247-9510A43E6184}"/>
                    </a:ext>
                  </a:extLst>
                </p:cNvPr>
                <p:cNvSpPr txBox="1"/>
                <p:nvPr/>
              </p:nvSpPr>
              <p:spPr>
                <a:xfrm>
                  <a:off x="45572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1C4966"/>
                      </a:solidFill>
                    </a:rPr>
                    <a:t>With more EV models available, improved performance, and extended range, EVs now compete strongly with traditional cars.</a:t>
                  </a:r>
                  <a:endParaRPr lang="en-IN" sz="2000" b="1" dirty="0">
                    <a:solidFill>
                      <a:srgbClr val="1C4966"/>
                    </a:solidFill>
                  </a:endParaRPr>
                </a:p>
              </p:txBody>
            </p:sp>
          </p:grpSp>
        </p:grpSp>
        <p:pic>
          <p:nvPicPr>
            <p:cNvPr id="61" name="Graphic 60" descr="Car with solid fill">
              <a:extLst>
                <a:ext uri="{FF2B5EF4-FFF2-40B4-BE49-F238E27FC236}">
                  <a16:creationId xmlns:a16="http://schemas.microsoft.com/office/drawing/2014/main" id="{6B870952-D0AA-FA74-58B2-D200AF901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4240" y="4610099"/>
              <a:ext cx="1938992" cy="1938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972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2CA7B-B107-12F4-DBBD-4AC3880A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47AE1FA7-70CF-FBA9-DF78-0AECFE9E17E6}"/>
              </a:ext>
            </a:extLst>
          </p:cNvPr>
          <p:cNvSpPr txBox="1"/>
          <p:nvPr/>
        </p:nvSpPr>
        <p:spPr>
          <a:xfrm>
            <a:off x="9436862" y="2872263"/>
            <a:ext cx="3152304" cy="24006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 reasons for customers choosing 4-wheeler EVs in 2023 and 2024?</a:t>
            </a:r>
            <a:endParaRPr lang="en-IN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9" name="Graphic 68" descr="Question mark with solid fill">
            <a:extLst>
              <a:ext uri="{FF2B5EF4-FFF2-40B4-BE49-F238E27FC236}">
                <a16:creationId xmlns:a16="http://schemas.microsoft.com/office/drawing/2014/main" id="{47F0CA58-794E-AC4B-986F-98E371C15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0615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19DD928-4C7F-B508-D13E-7C522C52912A}"/>
              </a:ext>
            </a:extLst>
          </p:cNvPr>
          <p:cNvGrpSpPr/>
          <p:nvPr/>
        </p:nvGrpSpPr>
        <p:grpSpPr>
          <a:xfrm>
            <a:off x="1377042" y="9341"/>
            <a:ext cx="10221332" cy="6858000"/>
            <a:chOff x="1918137" y="0"/>
            <a:chExt cx="1027386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8CF54A-7906-3AEB-3342-FB2214C830EF}"/>
                </a:ext>
              </a:extLst>
            </p:cNvPr>
            <p:cNvSpPr/>
            <p:nvPr/>
          </p:nvSpPr>
          <p:spPr>
            <a:xfrm>
              <a:off x="2648607" y="0"/>
              <a:ext cx="9543393" cy="6858000"/>
            </a:xfrm>
            <a:prstGeom prst="rect">
              <a:avLst/>
            </a:prstGeom>
            <a:solidFill>
              <a:srgbClr val="0D7FBE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8D19F2-AF52-446D-6A13-A97D85454B05}"/>
                </a:ext>
              </a:extLst>
            </p:cNvPr>
            <p:cNvSpPr txBox="1"/>
            <p:nvPr/>
          </p:nvSpPr>
          <p:spPr>
            <a:xfrm>
              <a:off x="1918137" y="2133600"/>
              <a:ext cx="1271752" cy="1938992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207C9FE-3AC9-94C1-0EFB-BC131D517081}"/>
                </a:ext>
              </a:extLst>
            </p:cNvPr>
            <p:cNvGrpSpPr/>
            <p:nvPr/>
          </p:nvGrpSpPr>
          <p:grpSpPr>
            <a:xfrm>
              <a:off x="3250318" y="470854"/>
              <a:ext cx="4453761" cy="6123165"/>
              <a:chOff x="3250318" y="470854"/>
              <a:chExt cx="4453761" cy="6123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30247C-184D-7533-8668-44B234C62C38}"/>
                  </a:ext>
                </a:extLst>
              </p:cNvPr>
              <p:cNvSpPr txBox="1"/>
              <p:nvPr/>
            </p:nvSpPr>
            <p:spPr>
              <a:xfrm>
                <a:off x="4402517" y="470854"/>
                <a:ext cx="214936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907BF2-F899-3F9D-E00F-4EBAFFB6B6A6}"/>
                  </a:ext>
                </a:extLst>
              </p:cNvPr>
              <p:cNvSpPr txBox="1"/>
              <p:nvPr/>
            </p:nvSpPr>
            <p:spPr>
              <a:xfrm>
                <a:off x="3250318" y="1664670"/>
                <a:ext cx="44537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Cost Savings </a:t>
                </a:r>
              </a:p>
              <a:p>
                <a:pPr algn="ctr"/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516826-97AE-FAAB-8DAF-A770D20987A4}"/>
                  </a:ext>
                </a:extLst>
              </p:cNvPr>
              <p:cNvSpPr txBox="1"/>
              <p:nvPr/>
            </p:nvSpPr>
            <p:spPr>
              <a:xfrm>
                <a:off x="4176212" y="2446102"/>
                <a:ext cx="260197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Rising fuel prices and advances in battery technology have made EVs more cost-effective with lower maintenance and longer lifespans.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Graphic 30" descr="Dollar with solid fill">
                <a:extLst>
                  <a:ext uri="{FF2B5EF4-FFF2-40B4-BE49-F238E27FC236}">
                    <a16:creationId xmlns:a16="http://schemas.microsoft.com/office/drawing/2014/main" id="{85338F92-6B51-ECB0-107C-8C9BFBE06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02325" y="5036903"/>
                <a:ext cx="1557116" cy="155711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0F0FFA-1A86-C7B0-4600-F6CDFF600F75}"/>
              </a:ext>
            </a:extLst>
          </p:cNvPr>
          <p:cNvGrpSpPr/>
          <p:nvPr/>
        </p:nvGrpSpPr>
        <p:grpSpPr>
          <a:xfrm>
            <a:off x="9074807" y="0"/>
            <a:ext cx="10324663" cy="6858000"/>
            <a:chOff x="2311837" y="-1397000"/>
            <a:chExt cx="10324663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E1B014E-22F7-D6CA-A79C-793BFA11CD6A}"/>
                </a:ext>
              </a:extLst>
            </p:cNvPr>
            <p:cNvGrpSpPr/>
            <p:nvPr/>
          </p:nvGrpSpPr>
          <p:grpSpPr>
            <a:xfrm>
              <a:off x="2311837" y="-1397000"/>
              <a:ext cx="10324663" cy="6858000"/>
              <a:chOff x="1867337" y="0"/>
              <a:chExt cx="10324663" cy="6858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B7D703D-9D50-BD8C-C997-86B5CAF466EA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14ABD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8ED68B-FC17-3244-15DC-81EC68E68B3C}"/>
                  </a:ext>
                </a:extLst>
              </p:cNvPr>
              <p:cNvSpPr txBox="1"/>
              <p:nvPr/>
            </p:nvSpPr>
            <p:spPr>
              <a:xfrm>
                <a:off x="18673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14ABD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1FC7188-4733-2EA5-9AF4-AFF8023695F1}"/>
                  </a:ext>
                </a:extLst>
              </p:cNvPr>
              <p:cNvGrpSpPr/>
              <p:nvPr/>
            </p:nvGrpSpPr>
            <p:grpSpPr>
              <a:xfrm>
                <a:off x="3581399" y="470854"/>
                <a:ext cx="6271613" cy="4222017"/>
                <a:chOff x="3581399" y="470854"/>
                <a:chExt cx="6271613" cy="422201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A689A3-3144-E355-4018-994EF7B7ACBD}"/>
                    </a:ext>
                  </a:extLst>
                </p:cNvPr>
                <p:cNvSpPr txBox="1"/>
                <p:nvPr/>
              </p:nvSpPr>
              <p:spPr>
                <a:xfrm>
                  <a:off x="5418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02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2ACC1E3-67DD-0636-210A-1E47980F8C30}"/>
                    </a:ext>
                  </a:extLst>
                </p:cNvPr>
                <p:cNvSpPr txBox="1"/>
                <p:nvPr/>
              </p:nvSpPr>
              <p:spPr>
                <a:xfrm>
                  <a:off x="3581399" y="1664670"/>
                  <a:ext cx="6271613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500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Government Incentives</a:t>
                  </a:r>
                  <a:r>
                    <a:rPr lang="en-IN" sz="35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 </a:t>
                  </a:r>
                </a:p>
                <a:p>
                  <a:pPr algn="ctr"/>
                  <a:endParaRPr lang="en-IN" sz="3500" b="1" dirty="0">
                    <a:solidFill>
                      <a:schemeClr val="bg1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D2CACF5-18E5-8D42-B65A-A8E440560020}"/>
                    </a:ext>
                  </a:extLst>
                </p:cNvPr>
                <p:cNvSpPr txBox="1"/>
                <p:nvPr/>
              </p:nvSpPr>
              <p:spPr>
                <a:xfrm>
                  <a:off x="5192212" y="2446102"/>
                  <a:ext cx="2601972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Government incentives, tax rebates, and reduced fees have significantly lowered EV costs, making them more accessible to buyers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34" name="Graphic 33" descr="Checklist with solid fill">
              <a:extLst>
                <a:ext uri="{FF2B5EF4-FFF2-40B4-BE49-F238E27FC236}">
                  <a16:creationId xmlns:a16="http://schemas.microsoft.com/office/drawing/2014/main" id="{AFA9E3B1-4C51-B651-00AE-4ADFA55DE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3017" y="3407231"/>
              <a:ext cx="2230389" cy="186340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5E2136-1849-6CBB-50A1-5493A3E9A308}"/>
              </a:ext>
            </a:extLst>
          </p:cNvPr>
          <p:cNvGrpSpPr/>
          <p:nvPr/>
        </p:nvGrpSpPr>
        <p:grpSpPr>
          <a:xfrm>
            <a:off x="9864722" y="0"/>
            <a:ext cx="10273863" cy="6858000"/>
            <a:chOff x="1918137" y="0"/>
            <a:chExt cx="10273863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47BD0FF-DA30-0658-F740-8853F9DADF8D}"/>
                </a:ext>
              </a:extLst>
            </p:cNvPr>
            <p:cNvGrpSpPr/>
            <p:nvPr/>
          </p:nvGrpSpPr>
          <p:grpSpPr>
            <a:xfrm>
              <a:off x="1918137" y="0"/>
              <a:ext cx="10273863" cy="6858000"/>
              <a:chOff x="1918137" y="0"/>
              <a:chExt cx="10273863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9CDAC7-7A47-0AEA-5DF8-A12E97C9D4B1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55D0F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01A03E-9AE0-871B-E7F2-3CAAD224D58B}"/>
                  </a:ext>
                </a:extLst>
              </p:cNvPr>
              <p:cNvSpPr txBox="1"/>
              <p:nvPr/>
            </p:nvSpPr>
            <p:spPr>
              <a:xfrm>
                <a:off x="19181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55D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37CBB56-4393-CAA5-BC24-D5D90638F4C6}"/>
                  </a:ext>
                </a:extLst>
              </p:cNvPr>
              <p:cNvGrpSpPr/>
              <p:nvPr/>
            </p:nvGrpSpPr>
            <p:grpSpPr>
              <a:xfrm>
                <a:off x="3745618" y="470854"/>
                <a:ext cx="5982582" cy="3914240"/>
                <a:chOff x="3745618" y="470854"/>
                <a:chExt cx="5982582" cy="3914240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E6D9C45-789F-BF34-2D05-BC9022E0A402}"/>
                    </a:ext>
                  </a:extLst>
                </p:cNvPr>
                <p:cNvSpPr txBox="1"/>
                <p:nvPr/>
              </p:nvSpPr>
              <p:spPr>
                <a:xfrm>
                  <a:off x="56852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03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F973659-F75A-E894-61AD-E2B83ABC2EC1}"/>
                    </a:ext>
                  </a:extLst>
                </p:cNvPr>
                <p:cNvSpPr txBox="1"/>
                <p:nvPr/>
              </p:nvSpPr>
              <p:spPr>
                <a:xfrm>
                  <a:off x="3745618" y="1728170"/>
                  <a:ext cx="598258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0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Environmental concerns 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9D52647-B994-F424-3142-E5719189767B}"/>
                    </a:ext>
                  </a:extLst>
                </p:cNvPr>
                <p:cNvSpPr txBox="1"/>
                <p:nvPr/>
              </p:nvSpPr>
              <p:spPr>
                <a:xfrm>
                  <a:off x="54843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Rising eco-awareness and government policies on emissions are driving consumers toward cleaner energy vehicles.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52" name="Graphic 51" descr="Forest scene with solid fill">
              <a:extLst>
                <a:ext uri="{FF2B5EF4-FFF2-40B4-BE49-F238E27FC236}">
                  <a16:creationId xmlns:a16="http://schemas.microsoft.com/office/drawing/2014/main" id="{E564E088-3788-D489-121B-6906EB259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73326" y="4529165"/>
              <a:ext cx="2398658" cy="21493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A72470-E2AF-2605-4CF3-36982DE20E0D}"/>
              </a:ext>
            </a:extLst>
          </p:cNvPr>
          <p:cNvGrpSpPr/>
          <p:nvPr/>
        </p:nvGrpSpPr>
        <p:grpSpPr>
          <a:xfrm>
            <a:off x="10586547" y="0"/>
            <a:ext cx="10337363" cy="6858000"/>
            <a:chOff x="1854637" y="0"/>
            <a:chExt cx="10337363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4BA7E98-853F-DAB2-957A-F04AC9EBA784}"/>
                </a:ext>
              </a:extLst>
            </p:cNvPr>
            <p:cNvGrpSpPr/>
            <p:nvPr/>
          </p:nvGrpSpPr>
          <p:grpSpPr>
            <a:xfrm>
              <a:off x="1854637" y="0"/>
              <a:ext cx="10337363" cy="6858000"/>
              <a:chOff x="1854637" y="0"/>
              <a:chExt cx="10337363" cy="68580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0CC6E57-7B6A-8F15-D5B4-0768C9EE2D68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7BE7FE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593272-2994-E437-BC13-0415211D84EC}"/>
                  </a:ext>
                </a:extLst>
              </p:cNvPr>
              <p:cNvSpPr txBox="1"/>
              <p:nvPr/>
            </p:nvSpPr>
            <p:spPr>
              <a:xfrm>
                <a:off x="18546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7BE7F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746AB58-3B48-AAFD-4264-63D58FF2AA73}"/>
                  </a:ext>
                </a:extLst>
              </p:cNvPr>
              <p:cNvGrpSpPr/>
              <p:nvPr/>
            </p:nvGrpSpPr>
            <p:grpSpPr>
              <a:xfrm>
                <a:off x="3364618" y="470854"/>
                <a:ext cx="5487282" cy="3914240"/>
                <a:chOff x="3364618" y="470854"/>
                <a:chExt cx="5487282" cy="3914240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19C0654-8414-16CB-2312-A71BB171021C}"/>
                    </a:ext>
                  </a:extLst>
                </p:cNvPr>
                <p:cNvSpPr txBox="1"/>
                <p:nvPr/>
              </p:nvSpPr>
              <p:spPr>
                <a:xfrm>
                  <a:off x="4783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rgbClr val="1C4966">
                          <a:alpha val="25000"/>
                        </a:srgb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04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AC74FB7-75C5-89F6-9C47-76DE6944AD8C}"/>
                    </a:ext>
                  </a:extLst>
                </p:cNvPr>
                <p:cNvSpPr txBox="1"/>
                <p:nvPr/>
              </p:nvSpPr>
              <p:spPr>
                <a:xfrm>
                  <a:off x="3364618" y="1664670"/>
                  <a:ext cx="548728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4000" dirty="0">
                      <a:solidFill>
                        <a:srgbClr val="1C4966"/>
                      </a:solidFill>
                      <a:latin typeface="Algerian" panose="04020705040A02060702" pitchFamily="82" charset="0"/>
                    </a:rPr>
                    <a:t>Model Availability</a:t>
                  </a:r>
                  <a:endParaRPr lang="en-IN" sz="4000" b="1" dirty="0">
                    <a:solidFill>
                      <a:srgbClr val="1C4966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F84AF41-6ED7-0EA4-0A23-A67955EF789B}"/>
                    </a:ext>
                  </a:extLst>
                </p:cNvPr>
                <p:cNvSpPr txBox="1"/>
                <p:nvPr/>
              </p:nvSpPr>
              <p:spPr>
                <a:xfrm>
                  <a:off x="45572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1C4966"/>
                      </a:solidFill>
                    </a:rPr>
                    <a:t>With more EV models available, improved performance, and extended range, EVs now compete strongly with traditional cars.</a:t>
                  </a:r>
                  <a:endParaRPr lang="en-IN" sz="2000" b="1" dirty="0">
                    <a:solidFill>
                      <a:srgbClr val="1C4966"/>
                    </a:solidFill>
                  </a:endParaRPr>
                </a:p>
              </p:txBody>
            </p:sp>
          </p:grpSp>
        </p:grpSp>
        <p:pic>
          <p:nvPicPr>
            <p:cNvPr id="61" name="Graphic 60" descr="Car with solid fill">
              <a:extLst>
                <a:ext uri="{FF2B5EF4-FFF2-40B4-BE49-F238E27FC236}">
                  <a16:creationId xmlns:a16="http://schemas.microsoft.com/office/drawing/2014/main" id="{AEC7E569-E3BD-8902-788D-C4F94304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4240" y="4610099"/>
              <a:ext cx="1938992" cy="1938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55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6D465-36D6-A350-4F77-B6AA90F0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51B66-53CB-AA01-7419-44D59B04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DBA433-0677-606A-9BF1-8232F8CAB177}"/>
              </a:ext>
            </a:extLst>
          </p:cNvPr>
          <p:cNvSpPr txBox="1"/>
          <p:nvPr/>
        </p:nvSpPr>
        <p:spPr>
          <a:xfrm>
            <a:off x="471948" y="875076"/>
            <a:ext cx="9537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 MARKET ANALYSIS OF INDIA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51F34-7743-CCF8-AE96-165B34E0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672" y1="77813" x2="11250" y2="60625"/>
                        <a14:foregroundMark x1="11250" y1="60625" x2="10000" y2="67344"/>
                        <a14:foregroundMark x1="10000" y1="67344" x2="11172" y2="74063"/>
                        <a14:foregroundMark x1="11172" y1="74063" x2="13516" y2="77813"/>
                        <a14:foregroundMark x1="10234" y1="64844" x2="10234" y2="64688"/>
                        <a14:foregroundMark x1="10000" y1="64063" x2="10234" y2="64063"/>
                        <a14:backgroundMark x1="76797" y1="24063" x2="78438" y2="44688"/>
                        <a14:backgroundMark x1="78438" y1="44688" x2="78047" y2="46719"/>
                        <a14:backgroundMark x1="10861" y1="74620" x2="10712" y2="74371"/>
                        <a14:backgroundMark x1="13516" y1="79063" x2="13155" y2="78459"/>
                        <a14:backgroundMark x1="9121" y1="60638" x2="8906" y2="56094"/>
                        <a14:backgroundMark x1="9455" y1="67709" x2="9418" y2="66929"/>
                        <a14:backgroundMark x1="8906" y1="56094" x2="10683" y2="60221"/>
                        <a14:backgroundMark x1="13184" y1="78407" x2="13359" y2="7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F8E55C-1A53-A19A-898F-317C1A257DA3}"/>
              </a:ext>
            </a:extLst>
          </p:cNvPr>
          <p:cNvSpPr/>
          <p:nvPr/>
        </p:nvSpPr>
        <p:spPr>
          <a:xfrm>
            <a:off x="8162131" y="5720080"/>
            <a:ext cx="3694214" cy="1036320"/>
          </a:xfrm>
          <a:custGeom>
            <a:avLst/>
            <a:gdLst>
              <a:gd name="connsiteX0" fmla="*/ 0 w 2432304"/>
              <a:gd name="connsiteY0" fmla="*/ 0 h 646331"/>
              <a:gd name="connsiteX1" fmla="*/ 2109139 w 2432304"/>
              <a:gd name="connsiteY1" fmla="*/ 0 h 646331"/>
              <a:gd name="connsiteX2" fmla="*/ 2432304 w 2432304"/>
              <a:gd name="connsiteY2" fmla="*/ 323166 h 646331"/>
              <a:gd name="connsiteX3" fmla="*/ 2109139 w 2432304"/>
              <a:gd name="connsiteY3" fmla="*/ 646331 h 646331"/>
              <a:gd name="connsiteX4" fmla="*/ 0 w 2432304"/>
              <a:gd name="connsiteY4" fmla="*/ 646331 h 646331"/>
              <a:gd name="connsiteX5" fmla="*/ 0 w 2432304"/>
              <a:gd name="connsiteY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2304" h="646331">
                <a:moveTo>
                  <a:pt x="2432304" y="646330"/>
                </a:moveTo>
                <a:lnTo>
                  <a:pt x="323165" y="646330"/>
                </a:lnTo>
                <a:lnTo>
                  <a:pt x="0" y="323165"/>
                </a:lnTo>
                <a:lnTo>
                  <a:pt x="323165" y="1"/>
                </a:lnTo>
                <a:lnTo>
                  <a:pt x="2432304" y="1"/>
                </a:lnTo>
                <a:lnTo>
                  <a:pt x="2432304" y="64633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6597" tIns="49531" rIns="92456" bIns="4953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b="1" kern="1200" dirty="0">
                <a:solidFill>
                  <a:srgbClr val="76FF03"/>
                </a:solidFill>
              </a:rPr>
              <a:t>Presented to : </a:t>
            </a:r>
            <a:r>
              <a:rPr lang="en-IN" sz="2000" b="1" kern="1200" dirty="0" err="1">
                <a:solidFill>
                  <a:srgbClr val="76FF03"/>
                </a:solidFill>
              </a:rPr>
              <a:t>AtliQ</a:t>
            </a:r>
            <a:r>
              <a:rPr lang="en-IN" sz="2000" b="1" kern="1200" dirty="0">
                <a:solidFill>
                  <a:srgbClr val="76FF03"/>
                </a:solidFill>
              </a:rPr>
              <a:t> Motors</a:t>
            </a:r>
            <a:br>
              <a:rPr lang="en-IN" sz="2000" b="1" kern="1200" dirty="0">
                <a:solidFill>
                  <a:srgbClr val="76FF03"/>
                </a:solidFill>
              </a:rPr>
            </a:br>
            <a:r>
              <a:rPr lang="en-IN" sz="2000" b="1" kern="1200" dirty="0">
                <a:solidFill>
                  <a:srgbClr val="76FF03"/>
                </a:solidFill>
              </a:rPr>
              <a:t>Presented by : Jaison Philip</a:t>
            </a:r>
          </a:p>
        </p:txBody>
      </p:sp>
    </p:spTree>
    <p:extLst>
      <p:ext uri="{BB962C8B-B14F-4D97-AF65-F5344CB8AC3E}">
        <p14:creationId xmlns:p14="http://schemas.microsoft.com/office/powerpoint/2010/main" val="233665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918A63-10E3-2F2E-7421-FA4583CF0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A6EA0FB8-DAA4-BCEF-62BE-AAE17AF63D76}"/>
              </a:ext>
            </a:extLst>
          </p:cNvPr>
          <p:cNvSpPr txBox="1"/>
          <p:nvPr/>
        </p:nvSpPr>
        <p:spPr>
          <a:xfrm>
            <a:off x="9436862" y="2872263"/>
            <a:ext cx="3152304" cy="24006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 reasons for customers choosing 4-wheeler EVs in 2023 and 2024?</a:t>
            </a:r>
            <a:endParaRPr lang="en-IN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9" name="Graphic 68" descr="Question mark with solid fill">
            <a:extLst>
              <a:ext uri="{FF2B5EF4-FFF2-40B4-BE49-F238E27FC236}">
                <a16:creationId xmlns:a16="http://schemas.microsoft.com/office/drawing/2014/main" id="{DE4643EB-A785-3C7D-6CB6-8D0339F80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0615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6C4694E-B9F8-153C-3298-4B0D102338D4}"/>
              </a:ext>
            </a:extLst>
          </p:cNvPr>
          <p:cNvGrpSpPr/>
          <p:nvPr/>
        </p:nvGrpSpPr>
        <p:grpSpPr>
          <a:xfrm>
            <a:off x="1377042" y="9341"/>
            <a:ext cx="10221332" cy="6858000"/>
            <a:chOff x="1918137" y="0"/>
            <a:chExt cx="1027386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0F72EF-3C4E-7A7C-8F91-09227B245028}"/>
                </a:ext>
              </a:extLst>
            </p:cNvPr>
            <p:cNvSpPr/>
            <p:nvPr/>
          </p:nvSpPr>
          <p:spPr>
            <a:xfrm>
              <a:off x="2648607" y="0"/>
              <a:ext cx="9543393" cy="6858000"/>
            </a:xfrm>
            <a:prstGeom prst="rect">
              <a:avLst/>
            </a:prstGeom>
            <a:solidFill>
              <a:srgbClr val="0D7FBE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035D80-B239-20DF-C952-E9CC23C3D818}"/>
                </a:ext>
              </a:extLst>
            </p:cNvPr>
            <p:cNvSpPr txBox="1"/>
            <p:nvPr/>
          </p:nvSpPr>
          <p:spPr>
            <a:xfrm>
              <a:off x="1918137" y="2133600"/>
              <a:ext cx="1271752" cy="1938992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0B848B-DB9A-C53A-77D6-614AFA36F402}"/>
                </a:ext>
              </a:extLst>
            </p:cNvPr>
            <p:cNvGrpSpPr/>
            <p:nvPr/>
          </p:nvGrpSpPr>
          <p:grpSpPr>
            <a:xfrm>
              <a:off x="3250318" y="470854"/>
              <a:ext cx="4453761" cy="6123165"/>
              <a:chOff x="3250318" y="470854"/>
              <a:chExt cx="4453761" cy="6123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91EC62-F4AC-CAE1-E444-5AE62B989BF7}"/>
                  </a:ext>
                </a:extLst>
              </p:cNvPr>
              <p:cNvSpPr txBox="1"/>
              <p:nvPr/>
            </p:nvSpPr>
            <p:spPr>
              <a:xfrm>
                <a:off x="4402517" y="470854"/>
                <a:ext cx="214936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30B115-EE28-7032-304A-70763F0C50B5}"/>
                  </a:ext>
                </a:extLst>
              </p:cNvPr>
              <p:cNvSpPr txBox="1"/>
              <p:nvPr/>
            </p:nvSpPr>
            <p:spPr>
              <a:xfrm>
                <a:off x="3250318" y="1664670"/>
                <a:ext cx="44537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Cost Savings </a:t>
                </a:r>
              </a:p>
              <a:p>
                <a:pPr algn="ctr"/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36064E-C4EA-552D-6FC4-6BB72B63A337}"/>
                  </a:ext>
                </a:extLst>
              </p:cNvPr>
              <p:cNvSpPr txBox="1"/>
              <p:nvPr/>
            </p:nvSpPr>
            <p:spPr>
              <a:xfrm>
                <a:off x="4176212" y="2446102"/>
                <a:ext cx="260197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Rising fuel prices and advances in battery technology have made EVs more cost-effective with lower maintenance and longer lifespans.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Graphic 30" descr="Dollar with solid fill">
                <a:extLst>
                  <a:ext uri="{FF2B5EF4-FFF2-40B4-BE49-F238E27FC236}">
                    <a16:creationId xmlns:a16="http://schemas.microsoft.com/office/drawing/2014/main" id="{D299A77F-2951-7871-B8FA-7AF5302FF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02325" y="5036903"/>
                <a:ext cx="1557116" cy="155711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0038C5B-A854-24CB-2FD2-90EF54171871}"/>
              </a:ext>
            </a:extLst>
          </p:cNvPr>
          <p:cNvGrpSpPr/>
          <p:nvPr/>
        </p:nvGrpSpPr>
        <p:grpSpPr>
          <a:xfrm>
            <a:off x="2040196" y="31202"/>
            <a:ext cx="10313270" cy="6858000"/>
            <a:chOff x="2311837" y="-1344692"/>
            <a:chExt cx="1031327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FEE85AF-EA36-F156-AD66-24EC8053288E}"/>
                </a:ext>
              </a:extLst>
            </p:cNvPr>
            <p:cNvGrpSpPr/>
            <p:nvPr/>
          </p:nvGrpSpPr>
          <p:grpSpPr>
            <a:xfrm>
              <a:off x="2311837" y="-1344692"/>
              <a:ext cx="10313270" cy="6858000"/>
              <a:chOff x="1867337" y="52308"/>
              <a:chExt cx="10313270" cy="6858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653D5C6-B243-30AD-FFCD-5508B2788708}"/>
                  </a:ext>
                </a:extLst>
              </p:cNvPr>
              <p:cNvSpPr/>
              <p:nvPr/>
            </p:nvSpPr>
            <p:spPr>
              <a:xfrm>
                <a:off x="2637214" y="52308"/>
                <a:ext cx="9543393" cy="6858000"/>
              </a:xfrm>
              <a:prstGeom prst="rect">
                <a:avLst/>
              </a:prstGeom>
              <a:solidFill>
                <a:srgbClr val="14ABD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4ACEED-F7F0-88D3-9123-B0B69BE4A29D}"/>
                  </a:ext>
                </a:extLst>
              </p:cNvPr>
              <p:cNvSpPr txBox="1"/>
              <p:nvPr/>
            </p:nvSpPr>
            <p:spPr>
              <a:xfrm>
                <a:off x="18673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14ABD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28CDEB5-0173-EE8B-F2D6-D2AA020CDE00}"/>
                  </a:ext>
                </a:extLst>
              </p:cNvPr>
              <p:cNvGrpSpPr/>
              <p:nvPr/>
            </p:nvGrpSpPr>
            <p:grpSpPr>
              <a:xfrm>
                <a:off x="3581399" y="470854"/>
                <a:ext cx="6271613" cy="4222017"/>
                <a:chOff x="3581399" y="470854"/>
                <a:chExt cx="6271613" cy="422201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96446C9-3A5D-4C01-B869-92AEC68393F6}"/>
                    </a:ext>
                  </a:extLst>
                </p:cNvPr>
                <p:cNvSpPr txBox="1"/>
                <p:nvPr/>
              </p:nvSpPr>
              <p:spPr>
                <a:xfrm>
                  <a:off x="5418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02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F1D9A0-25EB-B921-CAED-4858B18B1B48}"/>
                    </a:ext>
                  </a:extLst>
                </p:cNvPr>
                <p:cNvSpPr txBox="1"/>
                <p:nvPr/>
              </p:nvSpPr>
              <p:spPr>
                <a:xfrm>
                  <a:off x="3581399" y="1664670"/>
                  <a:ext cx="6271613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500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Government Incentives</a:t>
                  </a:r>
                  <a:r>
                    <a:rPr lang="en-IN" sz="35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 </a:t>
                  </a:r>
                </a:p>
                <a:p>
                  <a:pPr algn="ctr"/>
                  <a:endParaRPr lang="en-IN" sz="3500" b="1" dirty="0">
                    <a:solidFill>
                      <a:schemeClr val="bg1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29C77D8-D415-76D6-EA51-44D32F9EB819}"/>
                    </a:ext>
                  </a:extLst>
                </p:cNvPr>
                <p:cNvSpPr txBox="1"/>
                <p:nvPr/>
              </p:nvSpPr>
              <p:spPr>
                <a:xfrm>
                  <a:off x="5192212" y="2446102"/>
                  <a:ext cx="2601972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Government incentives, tax rebates, and reduced fees have significantly lowered EV costs, making them more accessible to buyers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34" name="Graphic 33" descr="Checklist with solid fill">
              <a:extLst>
                <a:ext uri="{FF2B5EF4-FFF2-40B4-BE49-F238E27FC236}">
                  <a16:creationId xmlns:a16="http://schemas.microsoft.com/office/drawing/2014/main" id="{82C72C79-3A02-F5EB-BFB5-1D824C31E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3017" y="3407231"/>
              <a:ext cx="2230389" cy="186340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448EA4-D45C-6FFC-8A77-5461B194676A}"/>
              </a:ext>
            </a:extLst>
          </p:cNvPr>
          <p:cNvGrpSpPr/>
          <p:nvPr/>
        </p:nvGrpSpPr>
        <p:grpSpPr>
          <a:xfrm>
            <a:off x="9864722" y="0"/>
            <a:ext cx="10273863" cy="6858000"/>
            <a:chOff x="1918137" y="0"/>
            <a:chExt cx="10273863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A996D7-1DF1-F1BE-CC1D-AA12DC0BCBED}"/>
                </a:ext>
              </a:extLst>
            </p:cNvPr>
            <p:cNvGrpSpPr/>
            <p:nvPr/>
          </p:nvGrpSpPr>
          <p:grpSpPr>
            <a:xfrm>
              <a:off x="1918137" y="0"/>
              <a:ext cx="10273863" cy="6858000"/>
              <a:chOff x="1918137" y="0"/>
              <a:chExt cx="10273863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682746F-2456-B714-B118-1FE14B6A879C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55D0F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4F70B9-D11D-2335-659B-C1E90B54E61D}"/>
                  </a:ext>
                </a:extLst>
              </p:cNvPr>
              <p:cNvSpPr txBox="1"/>
              <p:nvPr/>
            </p:nvSpPr>
            <p:spPr>
              <a:xfrm>
                <a:off x="19181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55D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77DDD9-DFD5-30AD-5B53-311A9DE90CB1}"/>
                  </a:ext>
                </a:extLst>
              </p:cNvPr>
              <p:cNvGrpSpPr/>
              <p:nvPr/>
            </p:nvGrpSpPr>
            <p:grpSpPr>
              <a:xfrm>
                <a:off x="3745618" y="470854"/>
                <a:ext cx="5982582" cy="3914240"/>
                <a:chOff x="3745618" y="470854"/>
                <a:chExt cx="5982582" cy="3914240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4E748A3-299F-B7A7-A1F4-8496067613F2}"/>
                    </a:ext>
                  </a:extLst>
                </p:cNvPr>
                <p:cNvSpPr txBox="1"/>
                <p:nvPr/>
              </p:nvSpPr>
              <p:spPr>
                <a:xfrm>
                  <a:off x="56852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03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8DA0EC3-50A1-650E-0F62-966378EFAEE4}"/>
                    </a:ext>
                  </a:extLst>
                </p:cNvPr>
                <p:cNvSpPr txBox="1"/>
                <p:nvPr/>
              </p:nvSpPr>
              <p:spPr>
                <a:xfrm>
                  <a:off x="3745618" y="1728170"/>
                  <a:ext cx="598258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0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Environmental concerns 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168C23C-893F-107C-060E-9FFBEC7826C2}"/>
                    </a:ext>
                  </a:extLst>
                </p:cNvPr>
                <p:cNvSpPr txBox="1"/>
                <p:nvPr/>
              </p:nvSpPr>
              <p:spPr>
                <a:xfrm>
                  <a:off x="54843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Rising eco-awareness and government policies on emissions are driving consumers toward cleaner energy vehicles.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52" name="Graphic 51" descr="Forest scene with solid fill">
              <a:extLst>
                <a:ext uri="{FF2B5EF4-FFF2-40B4-BE49-F238E27FC236}">
                  <a16:creationId xmlns:a16="http://schemas.microsoft.com/office/drawing/2014/main" id="{8DFB9CC3-E047-C3DE-8F13-A4EEA8A7A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73326" y="4529165"/>
              <a:ext cx="2398658" cy="21493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32AD78-5A63-6C8C-BE15-FDF6CCC1C768}"/>
              </a:ext>
            </a:extLst>
          </p:cNvPr>
          <p:cNvGrpSpPr/>
          <p:nvPr/>
        </p:nvGrpSpPr>
        <p:grpSpPr>
          <a:xfrm>
            <a:off x="10586547" y="0"/>
            <a:ext cx="10337363" cy="6858000"/>
            <a:chOff x="1854637" y="0"/>
            <a:chExt cx="10337363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F2910D9-9F4E-0AFB-DDF9-FBD010D53C42}"/>
                </a:ext>
              </a:extLst>
            </p:cNvPr>
            <p:cNvGrpSpPr/>
            <p:nvPr/>
          </p:nvGrpSpPr>
          <p:grpSpPr>
            <a:xfrm>
              <a:off x="1854637" y="0"/>
              <a:ext cx="10337363" cy="6858000"/>
              <a:chOff x="1854637" y="0"/>
              <a:chExt cx="10337363" cy="68580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91C1D28-3F2B-39F1-B46E-A521312D5882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7BE7FE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045E98-A985-3F4F-EC6E-F4D3C1E1F893}"/>
                  </a:ext>
                </a:extLst>
              </p:cNvPr>
              <p:cNvSpPr txBox="1"/>
              <p:nvPr/>
            </p:nvSpPr>
            <p:spPr>
              <a:xfrm>
                <a:off x="18546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7BE7F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6FD3A11-49FA-4FC2-4B02-862DAC8F297C}"/>
                  </a:ext>
                </a:extLst>
              </p:cNvPr>
              <p:cNvGrpSpPr/>
              <p:nvPr/>
            </p:nvGrpSpPr>
            <p:grpSpPr>
              <a:xfrm>
                <a:off x="3364618" y="470854"/>
                <a:ext cx="5487282" cy="3914240"/>
                <a:chOff x="3364618" y="470854"/>
                <a:chExt cx="5487282" cy="3914240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498685A-B972-D323-35B9-EC910805D502}"/>
                    </a:ext>
                  </a:extLst>
                </p:cNvPr>
                <p:cNvSpPr txBox="1"/>
                <p:nvPr/>
              </p:nvSpPr>
              <p:spPr>
                <a:xfrm>
                  <a:off x="4783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rgbClr val="1C4966">
                          <a:alpha val="25000"/>
                        </a:srgb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04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2210DEA-222A-CD1E-BE14-EEEA6A376027}"/>
                    </a:ext>
                  </a:extLst>
                </p:cNvPr>
                <p:cNvSpPr txBox="1"/>
                <p:nvPr/>
              </p:nvSpPr>
              <p:spPr>
                <a:xfrm>
                  <a:off x="3364618" y="1664670"/>
                  <a:ext cx="548728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4000" dirty="0">
                      <a:solidFill>
                        <a:srgbClr val="1C4966"/>
                      </a:solidFill>
                      <a:latin typeface="Algerian" panose="04020705040A02060702" pitchFamily="82" charset="0"/>
                    </a:rPr>
                    <a:t>Model Availability</a:t>
                  </a:r>
                  <a:endParaRPr lang="en-IN" sz="4000" b="1" dirty="0">
                    <a:solidFill>
                      <a:srgbClr val="1C4966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B3C688B-171D-B172-4BA7-C07603F0CFC9}"/>
                    </a:ext>
                  </a:extLst>
                </p:cNvPr>
                <p:cNvSpPr txBox="1"/>
                <p:nvPr/>
              </p:nvSpPr>
              <p:spPr>
                <a:xfrm>
                  <a:off x="45572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1C4966"/>
                      </a:solidFill>
                    </a:rPr>
                    <a:t>With more EV models available, improved performance, and extended range, EVs now compete strongly with traditional cars.</a:t>
                  </a:r>
                  <a:endParaRPr lang="en-IN" sz="2000" b="1" dirty="0">
                    <a:solidFill>
                      <a:srgbClr val="1C4966"/>
                    </a:solidFill>
                  </a:endParaRPr>
                </a:p>
              </p:txBody>
            </p:sp>
          </p:grpSp>
        </p:grpSp>
        <p:pic>
          <p:nvPicPr>
            <p:cNvPr id="61" name="Graphic 60" descr="Car with solid fill">
              <a:extLst>
                <a:ext uri="{FF2B5EF4-FFF2-40B4-BE49-F238E27FC236}">
                  <a16:creationId xmlns:a16="http://schemas.microsoft.com/office/drawing/2014/main" id="{99684057-F573-C34E-0B7F-CBACD0530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4240" y="4610099"/>
              <a:ext cx="1938992" cy="1938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3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21842-1B3A-9996-D3FC-600C95B38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7C72D282-2AFA-B3A6-69D7-D6FD982F6133}"/>
              </a:ext>
            </a:extLst>
          </p:cNvPr>
          <p:cNvSpPr txBox="1"/>
          <p:nvPr/>
        </p:nvSpPr>
        <p:spPr>
          <a:xfrm>
            <a:off x="9436862" y="2872263"/>
            <a:ext cx="3152304" cy="24006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 reasons for customers choosing 4-wheeler EVs in 2023 and 2024?</a:t>
            </a:r>
            <a:endParaRPr lang="en-IN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9" name="Graphic 68" descr="Question mark with solid fill">
            <a:extLst>
              <a:ext uri="{FF2B5EF4-FFF2-40B4-BE49-F238E27FC236}">
                <a16:creationId xmlns:a16="http://schemas.microsoft.com/office/drawing/2014/main" id="{86D91EA1-6FB6-A0A5-FAEA-B7611D65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0615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BE1898-D77B-90A0-6A76-FAB9820EF967}"/>
              </a:ext>
            </a:extLst>
          </p:cNvPr>
          <p:cNvGrpSpPr/>
          <p:nvPr/>
        </p:nvGrpSpPr>
        <p:grpSpPr>
          <a:xfrm>
            <a:off x="1377042" y="9341"/>
            <a:ext cx="10221332" cy="6858000"/>
            <a:chOff x="1918137" y="0"/>
            <a:chExt cx="1027386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BEA1F2-C5CF-A591-6476-CD4620CA4363}"/>
                </a:ext>
              </a:extLst>
            </p:cNvPr>
            <p:cNvSpPr/>
            <p:nvPr/>
          </p:nvSpPr>
          <p:spPr>
            <a:xfrm>
              <a:off x="2648607" y="0"/>
              <a:ext cx="9543393" cy="6858000"/>
            </a:xfrm>
            <a:prstGeom prst="rect">
              <a:avLst/>
            </a:prstGeom>
            <a:solidFill>
              <a:srgbClr val="0D7FBE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9C312A-21D1-DD18-FF9E-68816650DF31}"/>
                </a:ext>
              </a:extLst>
            </p:cNvPr>
            <p:cNvSpPr txBox="1"/>
            <p:nvPr/>
          </p:nvSpPr>
          <p:spPr>
            <a:xfrm>
              <a:off x="1918137" y="2133600"/>
              <a:ext cx="1271752" cy="1938992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82D7B9A-F21A-0286-2F17-527B0A4286FE}"/>
                </a:ext>
              </a:extLst>
            </p:cNvPr>
            <p:cNvGrpSpPr/>
            <p:nvPr/>
          </p:nvGrpSpPr>
          <p:grpSpPr>
            <a:xfrm>
              <a:off x="3250318" y="470854"/>
              <a:ext cx="4453761" cy="6123165"/>
              <a:chOff x="3250318" y="470854"/>
              <a:chExt cx="4453761" cy="6123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6D8442-1009-5DF7-30C5-F61AFC25B548}"/>
                  </a:ext>
                </a:extLst>
              </p:cNvPr>
              <p:cNvSpPr txBox="1"/>
              <p:nvPr/>
            </p:nvSpPr>
            <p:spPr>
              <a:xfrm>
                <a:off x="4402517" y="470854"/>
                <a:ext cx="214936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7F22B6-B9B0-5499-E439-6B7B0EB484A3}"/>
                  </a:ext>
                </a:extLst>
              </p:cNvPr>
              <p:cNvSpPr txBox="1"/>
              <p:nvPr/>
            </p:nvSpPr>
            <p:spPr>
              <a:xfrm>
                <a:off x="3250318" y="1664670"/>
                <a:ext cx="44537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Cost Savings </a:t>
                </a:r>
              </a:p>
              <a:p>
                <a:pPr algn="ctr"/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E084D0C-C593-1BC9-9203-AC031B63FB68}"/>
                  </a:ext>
                </a:extLst>
              </p:cNvPr>
              <p:cNvSpPr txBox="1"/>
              <p:nvPr/>
            </p:nvSpPr>
            <p:spPr>
              <a:xfrm>
                <a:off x="4176212" y="2446102"/>
                <a:ext cx="260197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Rising fuel prices and advances in battery technology have made EVs more cost-effective with lower maintenance and longer lifespans.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Graphic 30" descr="Dollar with solid fill">
                <a:extLst>
                  <a:ext uri="{FF2B5EF4-FFF2-40B4-BE49-F238E27FC236}">
                    <a16:creationId xmlns:a16="http://schemas.microsoft.com/office/drawing/2014/main" id="{8562ADCF-04E0-CC0A-FE5F-AD6D509FC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02325" y="5036903"/>
                <a:ext cx="1557116" cy="155711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2B1DD7-4F95-4E99-D103-21515994B18A}"/>
              </a:ext>
            </a:extLst>
          </p:cNvPr>
          <p:cNvGrpSpPr/>
          <p:nvPr/>
        </p:nvGrpSpPr>
        <p:grpSpPr>
          <a:xfrm>
            <a:off x="2040196" y="31202"/>
            <a:ext cx="10313270" cy="6858000"/>
            <a:chOff x="2311837" y="-1344692"/>
            <a:chExt cx="1031327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113B2FA-B23B-8903-AEDE-91D3B6929E08}"/>
                </a:ext>
              </a:extLst>
            </p:cNvPr>
            <p:cNvGrpSpPr/>
            <p:nvPr/>
          </p:nvGrpSpPr>
          <p:grpSpPr>
            <a:xfrm>
              <a:off x="2311837" y="-1344692"/>
              <a:ext cx="10313270" cy="6858000"/>
              <a:chOff x="1867337" y="52308"/>
              <a:chExt cx="10313270" cy="6858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3938E1-49B5-F033-AC94-55A687F79AF4}"/>
                  </a:ext>
                </a:extLst>
              </p:cNvPr>
              <p:cNvSpPr/>
              <p:nvPr/>
            </p:nvSpPr>
            <p:spPr>
              <a:xfrm>
                <a:off x="2637214" y="52308"/>
                <a:ext cx="9543393" cy="6858000"/>
              </a:xfrm>
              <a:prstGeom prst="rect">
                <a:avLst/>
              </a:prstGeom>
              <a:solidFill>
                <a:srgbClr val="14ABD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162F3A-36E2-34E6-2F30-1BFB5694177D}"/>
                  </a:ext>
                </a:extLst>
              </p:cNvPr>
              <p:cNvSpPr txBox="1"/>
              <p:nvPr/>
            </p:nvSpPr>
            <p:spPr>
              <a:xfrm>
                <a:off x="18673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14ABD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F404D3A-6B74-55FD-08B5-2944AE5BB1BF}"/>
                  </a:ext>
                </a:extLst>
              </p:cNvPr>
              <p:cNvGrpSpPr/>
              <p:nvPr/>
            </p:nvGrpSpPr>
            <p:grpSpPr>
              <a:xfrm>
                <a:off x="3581399" y="470854"/>
                <a:ext cx="6271613" cy="4222017"/>
                <a:chOff x="3581399" y="470854"/>
                <a:chExt cx="6271613" cy="422201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A8F65C9-F10E-CD22-7999-A11092543547}"/>
                    </a:ext>
                  </a:extLst>
                </p:cNvPr>
                <p:cNvSpPr txBox="1"/>
                <p:nvPr/>
              </p:nvSpPr>
              <p:spPr>
                <a:xfrm>
                  <a:off x="5418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02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810AE1-CEE3-DFE8-6D8E-6D1DCB7E8EA8}"/>
                    </a:ext>
                  </a:extLst>
                </p:cNvPr>
                <p:cNvSpPr txBox="1"/>
                <p:nvPr/>
              </p:nvSpPr>
              <p:spPr>
                <a:xfrm>
                  <a:off x="3581399" y="1664670"/>
                  <a:ext cx="6271613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500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Government Incentives</a:t>
                  </a:r>
                  <a:r>
                    <a:rPr lang="en-IN" sz="35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 </a:t>
                  </a:r>
                </a:p>
                <a:p>
                  <a:pPr algn="ctr"/>
                  <a:endParaRPr lang="en-IN" sz="3500" b="1" dirty="0">
                    <a:solidFill>
                      <a:schemeClr val="bg1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974C73C-96E1-2589-B834-E517A4F83B40}"/>
                    </a:ext>
                  </a:extLst>
                </p:cNvPr>
                <p:cNvSpPr txBox="1"/>
                <p:nvPr/>
              </p:nvSpPr>
              <p:spPr>
                <a:xfrm>
                  <a:off x="5192212" y="2446102"/>
                  <a:ext cx="2601972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Government incentives, tax rebates, and reduced fees have significantly lowered EV costs, making them more accessible to buyers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34" name="Graphic 33" descr="Checklist with solid fill">
              <a:extLst>
                <a:ext uri="{FF2B5EF4-FFF2-40B4-BE49-F238E27FC236}">
                  <a16:creationId xmlns:a16="http://schemas.microsoft.com/office/drawing/2014/main" id="{8B65CE3F-E256-C770-2403-1AE84AE6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3017" y="3407231"/>
              <a:ext cx="2230389" cy="186340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16AEEF-94B3-D54D-8A64-33287063547C}"/>
              </a:ext>
            </a:extLst>
          </p:cNvPr>
          <p:cNvGrpSpPr/>
          <p:nvPr/>
        </p:nvGrpSpPr>
        <p:grpSpPr>
          <a:xfrm>
            <a:off x="2895221" y="0"/>
            <a:ext cx="10273863" cy="6858000"/>
            <a:chOff x="1918137" y="0"/>
            <a:chExt cx="10273863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6FA2BF-F3D0-D749-82F3-EAEC36FA70CB}"/>
                </a:ext>
              </a:extLst>
            </p:cNvPr>
            <p:cNvGrpSpPr/>
            <p:nvPr/>
          </p:nvGrpSpPr>
          <p:grpSpPr>
            <a:xfrm>
              <a:off x="1918137" y="0"/>
              <a:ext cx="10273863" cy="6858000"/>
              <a:chOff x="1918137" y="0"/>
              <a:chExt cx="10273863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6D43AB3-CC45-C890-F2E2-60563308E3FE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55D0F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D1AD42-6B91-9C2B-C946-A0F591F7DF43}"/>
                  </a:ext>
                </a:extLst>
              </p:cNvPr>
              <p:cNvSpPr txBox="1"/>
              <p:nvPr/>
            </p:nvSpPr>
            <p:spPr>
              <a:xfrm>
                <a:off x="19181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55D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7DF2C7D-3135-4673-6531-8C4FC5E8B7E3}"/>
                  </a:ext>
                </a:extLst>
              </p:cNvPr>
              <p:cNvGrpSpPr/>
              <p:nvPr/>
            </p:nvGrpSpPr>
            <p:grpSpPr>
              <a:xfrm>
                <a:off x="3745618" y="470854"/>
                <a:ext cx="5982582" cy="3914240"/>
                <a:chOff x="3745618" y="470854"/>
                <a:chExt cx="5982582" cy="3914240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8E58FF-BA1D-C3DA-D33E-BF8C6FF9EA31}"/>
                    </a:ext>
                  </a:extLst>
                </p:cNvPr>
                <p:cNvSpPr txBox="1"/>
                <p:nvPr/>
              </p:nvSpPr>
              <p:spPr>
                <a:xfrm>
                  <a:off x="56852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03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9D6D71C-2C0B-BC86-ABD3-9220D6FDD9FC}"/>
                    </a:ext>
                  </a:extLst>
                </p:cNvPr>
                <p:cNvSpPr txBox="1"/>
                <p:nvPr/>
              </p:nvSpPr>
              <p:spPr>
                <a:xfrm>
                  <a:off x="3745618" y="1728170"/>
                  <a:ext cx="598258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0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Environmental concerns 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47360D0-4747-A7A5-0228-934E070A5FBC}"/>
                    </a:ext>
                  </a:extLst>
                </p:cNvPr>
                <p:cNvSpPr txBox="1"/>
                <p:nvPr/>
              </p:nvSpPr>
              <p:spPr>
                <a:xfrm>
                  <a:off x="54843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Rising eco-awareness and government policies on emissions are driving consumers toward cleaner energy vehicles.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52" name="Graphic 51" descr="Forest scene with solid fill">
              <a:extLst>
                <a:ext uri="{FF2B5EF4-FFF2-40B4-BE49-F238E27FC236}">
                  <a16:creationId xmlns:a16="http://schemas.microsoft.com/office/drawing/2014/main" id="{61CDF514-DE6B-E59F-CD0A-8724D4154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73326" y="4529165"/>
              <a:ext cx="2398658" cy="21493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009A27-7FDA-19D0-9D0A-E7EEEBE902FD}"/>
              </a:ext>
            </a:extLst>
          </p:cNvPr>
          <p:cNvGrpSpPr/>
          <p:nvPr/>
        </p:nvGrpSpPr>
        <p:grpSpPr>
          <a:xfrm>
            <a:off x="10586547" y="0"/>
            <a:ext cx="10337363" cy="6858000"/>
            <a:chOff x="1854637" y="0"/>
            <a:chExt cx="10337363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5BA1DD3-7D7E-6EF7-FFF3-CC9301EDF848}"/>
                </a:ext>
              </a:extLst>
            </p:cNvPr>
            <p:cNvGrpSpPr/>
            <p:nvPr/>
          </p:nvGrpSpPr>
          <p:grpSpPr>
            <a:xfrm>
              <a:off x="1854637" y="0"/>
              <a:ext cx="10337363" cy="6858000"/>
              <a:chOff x="1854637" y="0"/>
              <a:chExt cx="10337363" cy="68580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6DB0A33-F0C2-9091-213A-74D0A5739551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7BE7FE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F2D381-0A61-684E-1611-E271670B9CAF}"/>
                  </a:ext>
                </a:extLst>
              </p:cNvPr>
              <p:cNvSpPr txBox="1"/>
              <p:nvPr/>
            </p:nvSpPr>
            <p:spPr>
              <a:xfrm>
                <a:off x="18546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7BE7F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A18D9876-A9A8-1F77-6CF6-A9B7AE5CA859}"/>
                  </a:ext>
                </a:extLst>
              </p:cNvPr>
              <p:cNvGrpSpPr/>
              <p:nvPr/>
            </p:nvGrpSpPr>
            <p:grpSpPr>
              <a:xfrm>
                <a:off x="3364618" y="470854"/>
                <a:ext cx="5487282" cy="3914240"/>
                <a:chOff x="3364618" y="470854"/>
                <a:chExt cx="5487282" cy="3914240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D1CE710-4910-C111-D024-BF2517EF64F3}"/>
                    </a:ext>
                  </a:extLst>
                </p:cNvPr>
                <p:cNvSpPr txBox="1"/>
                <p:nvPr/>
              </p:nvSpPr>
              <p:spPr>
                <a:xfrm>
                  <a:off x="4783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rgbClr val="1C4966">
                          <a:alpha val="25000"/>
                        </a:srgb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04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9D5857F-CE78-2A84-043B-D3D21B5B0A68}"/>
                    </a:ext>
                  </a:extLst>
                </p:cNvPr>
                <p:cNvSpPr txBox="1"/>
                <p:nvPr/>
              </p:nvSpPr>
              <p:spPr>
                <a:xfrm>
                  <a:off x="3364618" y="1664670"/>
                  <a:ext cx="548728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4000" dirty="0">
                      <a:solidFill>
                        <a:srgbClr val="1C4966"/>
                      </a:solidFill>
                      <a:latin typeface="Algerian" panose="04020705040A02060702" pitchFamily="82" charset="0"/>
                    </a:rPr>
                    <a:t>Model Availability</a:t>
                  </a:r>
                  <a:endParaRPr lang="en-IN" sz="4000" b="1" dirty="0">
                    <a:solidFill>
                      <a:srgbClr val="1C4966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508EA57-A8D2-0AE6-AC9A-A059EC53C7E5}"/>
                    </a:ext>
                  </a:extLst>
                </p:cNvPr>
                <p:cNvSpPr txBox="1"/>
                <p:nvPr/>
              </p:nvSpPr>
              <p:spPr>
                <a:xfrm>
                  <a:off x="45572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1C4966"/>
                      </a:solidFill>
                    </a:rPr>
                    <a:t>With more EV models available, improved performance, and extended range, EVs now compete strongly with traditional cars.</a:t>
                  </a:r>
                  <a:endParaRPr lang="en-IN" sz="2000" b="1" dirty="0">
                    <a:solidFill>
                      <a:srgbClr val="1C4966"/>
                    </a:solidFill>
                  </a:endParaRPr>
                </a:p>
              </p:txBody>
            </p:sp>
          </p:grpSp>
        </p:grpSp>
        <p:pic>
          <p:nvPicPr>
            <p:cNvPr id="61" name="Graphic 60" descr="Car with solid fill">
              <a:extLst>
                <a:ext uri="{FF2B5EF4-FFF2-40B4-BE49-F238E27FC236}">
                  <a16:creationId xmlns:a16="http://schemas.microsoft.com/office/drawing/2014/main" id="{2D55BB63-E539-C748-0E90-6B4BDCD6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4240" y="4610099"/>
              <a:ext cx="1938992" cy="1938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23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3E9DB-7A26-47F5-27BD-907DA271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FCEEE6B8-48D6-90E6-437E-2BB98C622541}"/>
              </a:ext>
            </a:extLst>
          </p:cNvPr>
          <p:cNvSpPr txBox="1"/>
          <p:nvPr/>
        </p:nvSpPr>
        <p:spPr>
          <a:xfrm>
            <a:off x="9436862" y="2872263"/>
            <a:ext cx="3152304" cy="24006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 reasons for customers choosing 4-wheeler EVs in 2023 and 2024?</a:t>
            </a:r>
            <a:endParaRPr lang="en-IN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9" name="Graphic 68" descr="Question mark with solid fill">
            <a:extLst>
              <a:ext uri="{FF2B5EF4-FFF2-40B4-BE49-F238E27FC236}">
                <a16:creationId xmlns:a16="http://schemas.microsoft.com/office/drawing/2014/main" id="{97538046-2CA3-902C-25F6-2B5A2572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0615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FAADC28-6D46-09FD-BF78-01E38D30BC5B}"/>
              </a:ext>
            </a:extLst>
          </p:cNvPr>
          <p:cNvGrpSpPr/>
          <p:nvPr/>
        </p:nvGrpSpPr>
        <p:grpSpPr>
          <a:xfrm>
            <a:off x="1377042" y="9341"/>
            <a:ext cx="10221332" cy="6858000"/>
            <a:chOff x="1918137" y="0"/>
            <a:chExt cx="1027386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2F9638-D181-37F4-DE29-76972937ADD6}"/>
                </a:ext>
              </a:extLst>
            </p:cNvPr>
            <p:cNvSpPr/>
            <p:nvPr/>
          </p:nvSpPr>
          <p:spPr>
            <a:xfrm>
              <a:off x="2648607" y="0"/>
              <a:ext cx="9543393" cy="6858000"/>
            </a:xfrm>
            <a:prstGeom prst="rect">
              <a:avLst/>
            </a:prstGeom>
            <a:solidFill>
              <a:srgbClr val="0D7FBE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9C1EE0-9C12-03EC-0195-A65DC0A7A6B5}"/>
                </a:ext>
              </a:extLst>
            </p:cNvPr>
            <p:cNvSpPr txBox="1"/>
            <p:nvPr/>
          </p:nvSpPr>
          <p:spPr>
            <a:xfrm>
              <a:off x="1918137" y="2133600"/>
              <a:ext cx="1271752" cy="1938992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0EABE60-9565-3A26-3B6C-3DA365478851}"/>
                </a:ext>
              </a:extLst>
            </p:cNvPr>
            <p:cNvGrpSpPr/>
            <p:nvPr/>
          </p:nvGrpSpPr>
          <p:grpSpPr>
            <a:xfrm>
              <a:off x="3250318" y="470854"/>
              <a:ext cx="4453761" cy="6123165"/>
              <a:chOff x="3250318" y="470854"/>
              <a:chExt cx="4453761" cy="61231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F17EBA-2D75-0DDF-2FE7-E3F6AFF1B0EF}"/>
                  </a:ext>
                </a:extLst>
              </p:cNvPr>
              <p:cNvSpPr txBox="1"/>
              <p:nvPr/>
            </p:nvSpPr>
            <p:spPr>
              <a:xfrm>
                <a:off x="4402517" y="470854"/>
                <a:ext cx="214936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6E9D1B-7997-20DF-5FC4-17E5894290B5}"/>
                  </a:ext>
                </a:extLst>
              </p:cNvPr>
              <p:cNvSpPr txBox="1"/>
              <p:nvPr/>
            </p:nvSpPr>
            <p:spPr>
              <a:xfrm>
                <a:off x="3250318" y="1664670"/>
                <a:ext cx="44537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Cost Savings </a:t>
                </a:r>
              </a:p>
              <a:p>
                <a:pPr algn="ctr"/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67D4B7-58F1-341F-DBF1-D9E7F0A27798}"/>
                  </a:ext>
                </a:extLst>
              </p:cNvPr>
              <p:cNvSpPr txBox="1"/>
              <p:nvPr/>
            </p:nvSpPr>
            <p:spPr>
              <a:xfrm>
                <a:off x="4176212" y="2446102"/>
                <a:ext cx="260197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Rising fuel prices and advances in battery technology have made EVs more cost-effective with lower maintenance and longer lifespans.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Graphic 30" descr="Dollar with solid fill">
                <a:extLst>
                  <a:ext uri="{FF2B5EF4-FFF2-40B4-BE49-F238E27FC236}">
                    <a16:creationId xmlns:a16="http://schemas.microsoft.com/office/drawing/2014/main" id="{DB1B348C-72C2-DEA5-2DFA-0C8EEF398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02325" y="5036903"/>
                <a:ext cx="1557116" cy="155711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507E0C-76A8-D674-FEF7-08CCFCB9CCAB}"/>
              </a:ext>
            </a:extLst>
          </p:cNvPr>
          <p:cNvGrpSpPr/>
          <p:nvPr/>
        </p:nvGrpSpPr>
        <p:grpSpPr>
          <a:xfrm>
            <a:off x="2040196" y="31202"/>
            <a:ext cx="10313270" cy="6858000"/>
            <a:chOff x="2311837" y="-1344692"/>
            <a:chExt cx="1031327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03BDB89-27BB-A0CF-18C3-16BFA69E41DD}"/>
                </a:ext>
              </a:extLst>
            </p:cNvPr>
            <p:cNvGrpSpPr/>
            <p:nvPr/>
          </p:nvGrpSpPr>
          <p:grpSpPr>
            <a:xfrm>
              <a:off x="2311837" y="-1344692"/>
              <a:ext cx="10313270" cy="6858000"/>
              <a:chOff x="1867337" y="52308"/>
              <a:chExt cx="10313270" cy="6858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B84E206-0F8D-7023-D72A-ABD3303A9E37}"/>
                  </a:ext>
                </a:extLst>
              </p:cNvPr>
              <p:cNvSpPr/>
              <p:nvPr/>
            </p:nvSpPr>
            <p:spPr>
              <a:xfrm>
                <a:off x="2637214" y="52308"/>
                <a:ext cx="9543393" cy="6858000"/>
              </a:xfrm>
              <a:prstGeom prst="rect">
                <a:avLst/>
              </a:prstGeom>
              <a:solidFill>
                <a:srgbClr val="14ABD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626A0F-76DF-D629-F3D3-B1AABA035BC8}"/>
                  </a:ext>
                </a:extLst>
              </p:cNvPr>
              <p:cNvSpPr txBox="1"/>
              <p:nvPr/>
            </p:nvSpPr>
            <p:spPr>
              <a:xfrm>
                <a:off x="18673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14ABD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3B01EC5-8583-4BA4-FE63-1B6FA3521698}"/>
                  </a:ext>
                </a:extLst>
              </p:cNvPr>
              <p:cNvGrpSpPr/>
              <p:nvPr/>
            </p:nvGrpSpPr>
            <p:grpSpPr>
              <a:xfrm>
                <a:off x="3581399" y="470854"/>
                <a:ext cx="6271613" cy="4222017"/>
                <a:chOff x="3581399" y="470854"/>
                <a:chExt cx="6271613" cy="422201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C3E3D4-BA88-7B59-6CDC-3BAB0E682EAE}"/>
                    </a:ext>
                  </a:extLst>
                </p:cNvPr>
                <p:cNvSpPr txBox="1"/>
                <p:nvPr/>
              </p:nvSpPr>
              <p:spPr>
                <a:xfrm>
                  <a:off x="5418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02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58E1E9C-A9B2-FAF7-2E9D-A83B594BB2E7}"/>
                    </a:ext>
                  </a:extLst>
                </p:cNvPr>
                <p:cNvSpPr txBox="1"/>
                <p:nvPr/>
              </p:nvSpPr>
              <p:spPr>
                <a:xfrm>
                  <a:off x="3581399" y="1664670"/>
                  <a:ext cx="6271613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500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Government Incentives</a:t>
                  </a:r>
                  <a:r>
                    <a:rPr lang="en-IN" sz="35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 </a:t>
                  </a:r>
                </a:p>
                <a:p>
                  <a:pPr algn="ctr"/>
                  <a:endParaRPr lang="en-IN" sz="3500" b="1" dirty="0">
                    <a:solidFill>
                      <a:schemeClr val="bg1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B79180F-E964-8FA8-3438-5F85ABD4EC9C}"/>
                    </a:ext>
                  </a:extLst>
                </p:cNvPr>
                <p:cNvSpPr txBox="1"/>
                <p:nvPr/>
              </p:nvSpPr>
              <p:spPr>
                <a:xfrm>
                  <a:off x="5192212" y="2446102"/>
                  <a:ext cx="2601972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Government incentives, tax rebates, and reduced fees have significantly lowered EV costs, making them more accessible to buyers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34" name="Graphic 33" descr="Checklist with solid fill">
              <a:extLst>
                <a:ext uri="{FF2B5EF4-FFF2-40B4-BE49-F238E27FC236}">
                  <a16:creationId xmlns:a16="http://schemas.microsoft.com/office/drawing/2014/main" id="{66544014-6815-3B51-6F53-DA41D7E6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3017" y="3407231"/>
              <a:ext cx="2230389" cy="186340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97B564-3C97-312E-3768-39A52960D9B8}"/>
              </a:ext>
            </a:extLst>
          </p:cNvPr>
          <p:cNvGrpSpPr/>
          <p:nvPr/>
        </p:nvGrpSpPr>
        <p:grpSpPr>
          <a:xfrm>
            <a:off x="2895221" y="0"/>
            <a:ext cx="10273863" cy="6858000"/>
            <a:chOff x="1918137" y="0"/>
            <a:chExt cx="10273863" cy="6858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E6C99DB-3F60-F7EA-6CE5-F6C0DD4B11C1}"/>
                </a:ext>
              </a:extLst>
            </p:cNvPr>
            <p:cNvGrpSpPr/>
            <p:nvPr/>
          </p:nvGrpSpPr>
          <p:grpSpPr>
            <a:xfrm>
              <a:off x="1918137" y="0"/>
              <a:ext cx="10273863" cy="6858000"/>
              <a:chOff x="1918137" y="0"/>
              <a:chExt cx="10273863" cy="6858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CD9176C-68FE-8481-5E72-C564A280B8CD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55D0F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E689AD-4C29-77F7-701F-E7DFE93AD3F4}"/>
                  </a:ext>
                </a:extLst>
              </p:cNvPr>
              <p:cNvSpPr txBox="1"/>
              <p:nvPr/>
            </p:nvSpPr>
            <p:spPr>
              <a:xfrm>
                <a:off x="19181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55D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10944EA-55FB-454C-52CD-8208A08C40F5}"/>
                  </a:ext>
                </a:extLst>
              </p:cNvPr>
              <p:cNvGrpSpPr/>
              <p:nvPr/>
            </p:nvGrpSpPr>
            <p:grpSpPr>
              <a:xfrm>
                <a:off x="3745618" y="470854"/>
                <a:ext cx="5982582" cy="3914240"/>
                <a:chOff x="3745618" y="470854"/>
                <a:chExt cx="5982582" cy="3914240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6DA0BAE-FECF-0435-D927-040889DB880E}"/>
                    </a:ext>
                  </a:extLst>
                </p:cNvPr>
                <p:cNvSpPr txBox="1"/>
                <p:nvPr/>
              </p:nvSpPr>
              <p:spPr>
                <a:xfrm>
                  <a:off x="56852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chemeClr val="bg1">
                          <a:alpha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03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AF9F4B0-3EDE-B6D1-412D-9BDAD2263A12}"/>
                    </a:ext>
                  </a:extLst>
                </p:cNvPr>
                <p:cNvSpPr txBox="1"/>
                <p:nvPr/>
              </p:nvSpPr>
              <p:spPr>
                <a:xfrm>
                  <a:off x="3745618" y="1728170"/>
                  <a:ext cx="598258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3000" b="1" dirty="0">
                      <a:solidFill>
                        <a:schemeClr val="bg1"/>
                      </a:solidFill>
                      <a:latin typeface="Algerian" panose="04020705040A02060702" pitchFamily="82" charset="0"/>
                    </a:rPr>
                    <a:t>Environmental concerns 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36F788C-051D-6DBA-F4FB-C0033F192CF6}"/>
                    </a:ext>
                  </a:extLst>
                </p:cNvPr>
                <p:cNvSpPr txBox="1"/>
                <p:nvPr/>
              </p:nvSpPr>
              <p:spPr>
                <a:xfrm>
                  <a:off x="54843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Rising eco-awareness and government policies on emissions are driving consumers toward cleaner energy vehicles.</a:t>
                  </a:r>
                  <a:endParaRPr lang="en-IN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52" name="Graphic 51" descr="Forest scene with solid fill">
              <a:extLst>
                <a:ext uri="{FF2B5EF4-FFF2-40B4-BE49-F238E27FC236}">
                  <a16:creationId xmlns:a16="http://schemas.microsoft.com/office/drawing/2014/main" id="{97456842-42C6-424C-0E00-EB24F3B08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73326" y="4529165"/>
              <a:ext cx="2398658" cy="2149365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93DCEE-F571-B616-EAB7-BE446AF9A94B}"/>
              </a:ext>
            </a:extLst>
          </p:cNvPr>
          <p:cNvGrpSpPr/>
          <p:nvPr/>
        </p:nvGrpSpPr>
        <p:grpSpPr>
          <a:xfrm>
            <a:off x="3728560" y="0"/>
            <a:ext cx="10337363" cy="6858000"/>
            <a:chOff x="1854637" y="0"/>
            <a:chExt cx="10337363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7030D27-656F-9739-811F-10E2D58A0143}"/>
                </a:ext>
              </a:extLst>
            </p:cNvPr>
            <p:cNvGrpSpPr/>
            <p:nvPr/>
          </p:nvGrpSpPr>
          <p:grpSpPr>
            <a:xfrm>
              <a:off x="1854637" y="0"/>
              <a:ext cx="10337363" cy="6858000"/>
              <a:chOff x="1854637" y="0"/>
              <a:chExt cx="10337363" cy="68580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C8E33F6-458F-1AD5-ED21-B04C678F83E8}"/>
                  </a:ext>
                </a:extLst>
              </p:cNvPr>
              <p:cNvSpPr/>
              <p:nvPr/>
            </p:nvSpPr>
            <p:spPr>
              <a:xfrm>
                <a:off x="2648607" y="0"/>
                <a:ext cx="9543393" cy="6858000"/>
              </a:xfrm>
              <a:prstGeom prst="rect">
                <a:avLst/>
              </a:prstGeom>
              <a:solidFill>
                <a:srgbClr val="7BE7FE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DD3D2B4-1CD8-5F7B-2067-67C546A96581}"/>
                  </a:ext>
                </a:extLst>
              </p:cNvPr>
              <p:cNvSpPr txBox="1"/>
              <p:nvPr/>
            </p:nvSpPr>
            <p:spPr>
              <a:xfrm>
                <a:off x="1854637" y="2133600"/>
                <a:ext cx="1271752" cy="1938992"/>
              </a:xfrm>
              <a:prstGeom prst="rect">
                <a:avLst/>
              </a:prstGeom>
              <a:noFill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12000" b="1" dirty="0">
                    <a:solidFill>
                      <a:srgbClr val="7BE7F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D164E7D-0EC5-49A7-D3A2-23A54F46C445}"/>
                  </a:ext>
                </a:extLst>
              </p:cNvPr>
              <p:cNvGrpSpPr/>
              <p:nvPr/>
            </p:nvGrpSpPr>
            <p:grpSpPr>
              <a:xfrm>
                <a:off x="3364618" y="470854"/>
                <a:ext cx="5487282" cy="3914240"/>
                <a:chOff x="3364618" y="470854"/>
                <a:chExt cx="5487282" cy="3914240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DCDDEB1-59B7-448B-0E22-FD71CE46462C}"/>
                    </a:ext>
                  </a:extLst>
                </p:cNvPr>
                <p:cNvSpPr txBox="1"/>
                <p:nvPr/>
              </p:nvSpPr>
              <p:spPr>
                <a:xfrm>
                  <a:off x="4783517" y="470854"/>
                  <a:ext cx="2149365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000" b="1" dirty="0">
                      <a:solidFill>
                        <a:srgbClr val="1C4966">
                          <a:alpha val="25000"/>
                        </a:srgb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04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AA9D5FC-0407-9442-04D6-FEE1A3DFCAD4}"/>
                    </a:ext>
                  </a:extLst>
                </p:cNvPr>
                <p:cNvSpPr txBox="1"/>
                <p:nvPr/>
              </p:nvSpPr>
              <p:spPr>
                <a:xfrm>
                  <a:off x="3364618" y="1664670"/>
                  <a:ext cx="548728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4000" dirty="0">
                      <a:solidFill>
                        <a:srgbClr val="1C4966"/>
                      </a:solidFill>
                      <a:latin typeface="Algerian" panose="04020705040A02060702" pitchFamily="82" charset="0"/>
                    </a:rPr>
                    <a:t>Model Availability</a:t>
                  </a:r>
                  <a:endParaRPr lang="en-IN" sz="4000" b="1" dirty="0">
                    <a:solidFill>
                      <a:srgbClr val="1C4966"/>
                    </a:solidFill>
                    <a:latin typeface="Algerian" panose="04020705040A02060702" pitchFamily="82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EA7A1C2-25E5-168F-9F51-A3C0E70C2475}"/>
                    </a:ext>
                  </a:extLst>
                </p:cNvPr>
                <p:cNvSpPr txBox="1"/>
                <p:nvPr/>
              </p:nvSpPr>
              <p:spPr>
                <a:xfrm>
                  <a:off x="4557212" y="2446102"/>
                  <a:ext cx="260197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1C4966"/>
                      </a:solidFill>
                    </a:rPr>
                    <a:t>With more EV models available, improved performance, and extended range, EVs now compete strongly with traditional cars.</a:t>
                  </a:r>
                  <a:endParaRPr lang="en-IN" sz="2000" b="1" dirty="0">
                    <a:solidFill>
                      <a:srgbClr val="1C4966"/>
                    </a:solidFill>
                  </a:endParaRPr>
                </a:p>
              </p:txBody>
            </p:sp>
          </p:grpSp>
        </p:grpSp>
        <p:pic>
          <p:nvPicPr>
            <p:cNvPr id="61" name="Graphic 60" descr="Car with solid fill">
              <a:extLst>
                <a:ext uri="{FF2B5EF4-FFF2-40B4-BE49-F238E27FC236}">
                  <a16:creationId xmlns:a16="http://schemas.microsoft.com/office/drawing/2014/main" id="{4B32AA1C-E4EB-558B-EAA9-02353191B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4240" y="4610099"/>
              <a:ext cx="1938992" cy="1938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29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4088BE-A19A-4C14-9807-170B0A7A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FE97896-9156-8B17-4E0C-FF81DC8315AA}"/>
              </a:ext>
            </a:extLst>
          </p:cNvPr>
          <p:cNvSpPr txBox="1"/>
          <p:nvPr/>
        </p:nvSpPr>
        <p:spPr>
          <a:xfrm>
            <a:off x="2501900" y="3187700"/>
            <a:ext cx="57372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Impact of government incentives and subsidies in the adoption rates of 2-wheelers and 4-wheelers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30A5108-2ED2-3902-5C65-E5F2A6358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8933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97DB126-6D08-756A-0F28-46F9BB57B547}"/>
              </a:ext>
            </a:extLst>
          </p:cNvPr>
          <p:cNvGrpSpPr/>
          <p:nvPr/>
        </p:nvGrpSpPr>
        <p:grpSpPr>
          <a:xfrm>
            <a:off x="9906540" y="0"/>
            <a:ext cx="9931400" cy="6858000"/>
            <a:chOff x="2260600" y="0"/>
            <a:chExt cx="99314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BFCD5C6-08CB-0E33-984C-A6C72F4F7F8F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A39B27-35BE-A9D4-B8EC-1CA213146698}"/>
                </a:ext>
              </a:extLst>
            </p:cNvPr>
            <p:cNvSpPr txBox="1"/>
            <p:nvPr/>
          </p:nvSpPr>
          <p:spPr>
            <a:xfrm>
              <a:off x="22606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N" sz="12000" b="1" dirty="0">
                <a:solidFill>
                  <a:srgbClr val="0D7FB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DA029-7CF2-7631-A1D8-4F2ABD79F798}"/>
                </a:ext>
              </a:extLst>
            </p:cNvPr>
            <p:cNvGrpSpPr/>
            <p:nvPr/>
          </p:nvGrpSpPr>
          <p:grpSpPr>
            <a:xfrm>
              <a:off x="4288219" y="537170"/>
              <a:ext cx="5938345" cy="4781596"/>
              <a:chOff x="4288219" y="537170"/>
              <a:chExt cx="5938345" cy="47815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137E7-FBBD-9378-6F5A-D558F8F8E610}"/>
                  </a:ext>
                </a:extLst>
              </p:cNvPr>
              <p:cNvSpPr txBox="1"/>
              <p:nvPr/>
            </p:nvSpPr>
            <p:spPr>
              <a:xfrm>
                <a:off x="60211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  <a:p>
                <a:endParaRPr lang="en-I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058273-F5F3-EC65-EE3F-9F678CB0A74D}"/>
                  </a:ext>
                </a:extLst>
              </p:cNvPr>
              <p:cNvSpPr txBox="1"/>
              <p:nvPr/>
            </p:nvSpPr>
            <p:spPr>
              <a:xfrm>
                <a:off x="4803227" y="1828800"/>
                <a:ext cx="426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Two wheelers</a:t>
                </a:r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BB4A52-1BAE-4BAC-26DA-54AD74675BAE}"/>
                  </a:ext>
                </a:extLst>
              </p:cNvPr>
              <p:cNvSpPr txBox="1"/>
              <p:nvPr/>
            </p:nvSpPr>
            <p:spPr>
              <a:xfrm>
                <a:off x="4288219" y="2764221"/>
                <a:ext cx="593834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The central government has extended Electric Mobility Promotion Scheme 2024 until Sep 30, 2024. This scheme offers subsidies up to  10,000 INR for electric two wheelers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FAME II scheme provides subsidy benefit up to 15,000 per kilowatt 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KWh</a:t>
                </a:r>
                <a:r>
                  <a:rPr lang="en-US" sz="2000" dirty="0">
                    <a:solidFill>
                      <a:schemeClr val="bg1"/>
                    </a:solidFill>
                  </a:rPr>
                  <a:t>) capped up to 40 % of ex – showroom price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2660A6-2416-843E-3618-1E67D1963991}"/>
              </a:ext>
            </a:extLst>
          </p:cNvPr>
          <p:cNvGrpSpPr/>
          <p:nvPr/>
        </p:nvGrpSpPr>
        <p:grpSpPr>
          <a:xfrm>
            <a:off x="10496652" y="0"/>
            <a:ext cx="10036500" cy="6858000"/>
            <a:chOff x="2155500" y="0"/>
            <a:chExt cx="100365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19D856-553B-695C-8B83-A03FC46B3072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691EDF-35CA-E94E-45A8-CEFC1D277A6E}"/>
                </a:ext>
              </a:extLst>
            </p:cNvPr>
            <p:cNvSpPr txBox="1"/>
            <p:nvPr/>
          </p:nvSpPr>
          <p:spPr>
            <a:xfrm>
              <a:off x="21555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14ABD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N" sz="12000" b="1" dirty="0">
                <a:solidFill>
                  <a:srgbClr val="14ABD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E41809-5DEC-A8FA-0FDE-C209E9D2FE1C}"/>
                </a:ext>
              </a:extLst>
            </p:cNvPr>
            <p:cNvGrpSpPr/>
            <p:nvPr/>
          </p:nvGrpSpPr>
          <p:grpSpPr>
            <a:xfrm>
              <a:off x="4288219" y="537170"/>
              <a:ext cx="5938345" cy="3858267"/>
              <a:chOff x="4288219" y="537170"/>
              <a:chExt cx="5938345" cy="385826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F18485-8FD2-F95E-979E-F8860E925B71}"/>
                  </a:ext>
                </a:extLst>
              </p:cNvPr>
              <p:cNvSpPr txBox="1"/>
              <p:nvPr/>
            </p:nvSpPr>
            <p:spPr>
              <a:xfrm>
                <a:off x="60211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  <a:p>
                <a:endParaRPr lang="en-IN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AF06CC-E326-B4F0-E372-BE68442C6FDB}"/>
                  </a:ext>
                </a:extLst>
              </p:cNvPr>
              <p:cNvSpPr txBox="1"/>
              <p:nvPr/>
            </p:nvSpPr>
            <p:spPr>
              <a:xfrm>
                <a:off x="4803227" y="1828800"/>
                <a:ext cx="426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Four wheelers</a:t>
                </a:r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4009C0-0C53-D67A-CD7E-594B9CC4B446}"/>
                  </a:ext>
                </a:extLst>
              </p:cNvPr>
              <p:cNvSpPr txBox="1"/>
              <p:nvPr/>
            </p:nvSpPr>
            <p:spPr>
              <a:xfrm>
                <a:off x="4288219" y="2764221"/>
                <a:ext cx="593834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FAME II scheme also supports four wheelers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State level subsidies vary across India. States like Maharashtra, Karnataka, Delhi have been in front of providing incentives of EV purchase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7713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B6E5F-1E1C-9467-5EF2-AA9AD40D8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DDB90A9-A0F5-E980-07CC-E3F622C0D51D}"/>
              </a:ext>
            </a:extLst>
          </p:cNvPr>
          <p:cNvSpPr txBox="1"/>
          <p:nvPr/>
        </p:nvSpPr>
        <p:spPr>
          <a:xfrm>
            <a:off x="11696700" y="3187700"/>
            <a:ext cx="57372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Impact of government incentives and subsidies in the adoption rates of 2-wheelers and 4-wheelers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73BFCEAA-2AAA-661D-0CE9-E7FF2BD09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83733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ED1D7-1D8E-1605-566D-70D7940A66E8}"/>
              </a:ext>
            </a:extLst>
          </p:cNvPr>
          <p:cNvGrpSpPr/>
          <p:nvPr/>
        </p:nvGrpSpPr>
        <p:grpSpPr>
          <a:xfrm>
            <a:off x="2261140" y="0"/>
            <a:ext cx="9931400" cy="6858000"/>
            <a:chOff x="2260600" y="0"/>
            <a:chExt cx="99314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BC5FCD-8262-0874-9AFD-2D8F07E8DD5A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4EAF6C-A2DD-67BC-BD8D-EF843856916A}"/>
                </a:ext>
              </a:extLst>
            </p:cNvPr>
            <p:cNvSpPr txBox="1"/>
            <p:nvPr/>
          </p:nvSpPr>
          <p:spPr>
            <a:xfrm>
              <a:off x="22606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N" sz="12000" b="1" dirty="0">
                <a:solidFill>
                  <a:srgbClr val="0D7FB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E9231B-A8ED-F421-2DFB-7F2DAFCBE43D}"/>
                </a:ext>
              </a:extLst>
            </p:cNvPr>
            <p:cNvGrpSpPr/>
            <p:nvPr/>
          </p:nvGrpSpPr>
          <p:grpSpPr>
            <a:xfrm>
              <a:off x="4288219" y="537170"/>
              <a:ext cx="5938345" cy="4781596"/>
              <a:chOff x="4288219" y="537170"/>
              <a:chExt cx="5938345" cy="47815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75BFE-41DC-4908-FB9E-F465C4D1EE07}"/>
                  </a:ext>
                </a:extLst>
              </p:cNvPr>
              <p:cNvSpPr txBox="1"/>
              <p:nvPr/>
            </p:nvSpPr>
            <p:spPr>
              <a:xfrm>
                <a:off x="60211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  <a:p>
                <a:endParaRPr lang="en-I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8BB283-6787-24A9-2883-A56E3626FDFF}"/>
                  </a:ext>
                </a:extLst>
              </p:cNvPr>
              <p:cNvSpPr txBox="1"/>
              <p:nvPr/>
            </p:nvSpPr>
            <p:spPr>
              <a:xfrm>
                <a:off x="4803227" y="1828800"/>
                <a:ext cx="426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Two wheelers</a:t>
                </a:r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0FC0CA-E7A8-AD48-D969-3FC2C15629F5}"/>
                  </a:ext>
                </a:extLst>
              </p:cNvPr>
              <p:cNvSpPr txBox="1"/>
              <p:nvPr/>
            </p:nvSpPr>
            <p:spPr>
              <a:xfrm>
                <a:off x="4288219" y="2764221"/>
                <a:ext cx="593834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The central government has extended Electric Mobility Promotion Scheme 2024 until Sep 30, 2024. This scheme offers subsidies up to  10,000 INR for electric two wheelers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FAME II scheme provides subsidy benefit up to 15,000 per kilowatt 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KWh</a:t>
                </a:r>
                <a:r>
                  <a:rPr lang="en-US" sz="2000" dirty="0">
                    <a:solidFill>
                      <a:schemeClr val="bg1"/>
                    </a:solidFill>
                  </a:rPr>
                  <a:t>) capped up to 40 % of ex – showroom price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952478-D937-4CC4-82A6-6BF3EAC3A5CF}"/>
              </a:ext>
            </a:extLst>
          </p:cNvPr>
          <p:cNvGrpSpPr/>
          <p:nvPr/>
        </p:nvGrpSpPr>
        <p:grpSpPr>
          <a:xfrm>
            <a:off x="10496652" y="0"/>
            <a:ext cx="10036500" cy="6858000"/>
            <a:chOff x="2155500" y="0"/>
            <a:chExt cx="100365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E6B0F1-F5B8-BEDE-7622-A22718B93587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B973D9-0050-61BD-EB04-D1639D921E13}"/>
                </a:ext>
              </a:extLst>
            </p:cNvPr>
            <p:cNvSpPr txBox="1"/>
            <p:nvPr/>
          </p:nvSpPr>
          <p:spPr>
            <a:xfrm>
              <a:off x="21555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14ABD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N" sz="12000" b="1" dirty="0">
                <a:solidFill>
                  <a:srgbClr val="14ABD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86C014-6144-DE8C-8118-43388A3E376E}"/>
                </a:ext>
              </a:extLst>
            </p:cNvPr>
            <p:cNvGrpSpPr/>
            <p:nvPr/>
          </p:nvGrpSpPr>
          <p:grpSpPr>
            <a:xfrm>
              <a:off x="4288219" y="537170"/>
              <a:ext cx="5938345" cy="3858267"/>
              <a:chOff x="4288219" y="537170"/>
              <a:chExt cx="5938345" cy="385826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4CDC35-D591-7AF0-C257-D8E06356C561}"/>
                  </a:ext>
                </a:extLst>
              </p:cNvPr>
              <p:cNvSpPr txBox="1"/>
              <p:nvPr/>
            </p:nvSpPr>
            <p:spPr>
              <a:xfrm>
                <a:off x="60211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  <a:p>
                <a:endParaRPr lang="en-IN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E26E74-A848-E9FB-C001-B3DC8B31F7D8}"/>
                  </a:ext>
                </a:extLst>
              </p:cNvPr>
              <p:cNvSpPr txBox="1"/>
              <p:nvPr/>
            </p:nvSpPr>
            <p:spPr>
              <a:xfrm>
                <a:off x="4803227" y="1828800"/>
                <a:ext cx="426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Four wheelers</a:t>
                </a:r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0A5436-5FEA-C69C-50B3-1FBD4D32C7BB}"/>
                  </a:ext>
                </a:extLst>
              </p:cNvPr>
              <p:cNvSpPr txBox="1"/>
              <p:nvPr/>
            </p:nvSpPr>
            <p:spPr>
              <a:xfrm>
                <a:off x="4288219" y="2764221"/>
                <a:ext cx="593834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FAME II scheme also supports four wheelers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State level subsidies vary across India. States like Maharashtra, Karnataka, Delhi have been in front of providing incentives of EV purchase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1634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6BBC6-BE5E-D269-3015-475B28ED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63C5E45-E1C6-A9FB-FE94-5D93E5746AB6}"/>
              </a:ext>
            </a:extLst>
          </p:cNvPr>
          <p:cNvSpPr txBox="1"/>
          <p:nvPr/>
        </p:nvSpPr>
        <p:spPr>
          <a:xfrm>
            <a:off x="11696700" y="3187700"/>
            <a:ext cx="57372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Impact of government incentives and subsidies in the adoption rates of 2-wheelers and 4-wheelers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BD803A31-4D63-8B31-7272-C8385308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83733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77D79E-86E6-7BA1-DD80-B01AE46FD8CF}"/>
              </a:ext>
            </a:extLst>
          </p:cNvPr>
          <p:cNvGrpSpPr/>
          <p:nvPr/>
        </p:nvGrpSpPr>
        <p:grpSpPr>
          <a:xfrm>
            <a:off x="2261140" y="0"/>
            <a:ext cx="9931400" cy="6858000"/>
            <a:chOff x="2260600" y="0"/>
            <a:chExt cx="99314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BEABEC-8B54-F717-A652-863C93959E54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AFB7C1-98C1-CD7B-6FFF-01B32FE20112}"/>
                </a:ext>
              </a:extLst>
            </p:cNvPr>
            <p:cNvSpPr txBox="1"/>
            <p:nvPr/>
          </p:nvSpPr>
          <p:spPr>
            <a:xfrm>
              <a:off x="22606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N" sz="12000" b="1" dirty="0">
                <a:solidFill>
                  <a:srgbClr val="0D7FB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544923-4329-A3DA-334B-F18A3CC9598F}"/>
                </a:ext>
              </a:extLst>
            </p:cNvPr>
            <p:cNvGrpSpPr/>
            <p:nvPr/>
          </p:nvGrpSpPr>
          <p:grpSpPr>
            <a:xfrm>
              <a:off x="4288219" y="537170"/>
              <a:ext cx="5938345" cy="4781596"/>
              <a:chOff x="4288219" y="537170"/>
              <a:chExt cx="5938345" cy="47815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850D11-68FC-4A32-6E81-86F947465926}"/>
                  </a:ext>
                </a:extLst>
              </p:cNvPr>
              <p:cNvSpPr txBox="1"/>
              <p:nvPr/>
            </p:nvSpPr>
            <p:spPr>
              <a:xfrm>
                <a:off x="60211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  <a:p>
                <a:endParaRPr lang="en-I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926CA2-75A5-381D-2FAE-C08A03307089}"/>
                  </a:ext>
                </a:extLst>
              </p:cNvPr>
              <p:cNvSpPr txBox="1"/>
              <p:nvPr/>
            </p:nvSpPr>
            <p:spPr>
              <a:xfrm>
                <a:off x="4803227" y="1828800"/>
                <a:ext cx="426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Two wheelers</a:t>
                </a:r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D562A4-8D11-84AB-41D5-428DA4EE5944}"/>
                  </a:ext>
                </a:extLst>
              </p:cNvPr>
              <p:cNvSpPr txBox="1"/>
              <p:nvPr/>
            </p:nvSpPr>
            <p:spPr>
              <a:xfrm>
                <a:off x="4288219" y="2764221"/>
                <a:ext cx="593834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The central government has extended Electric Mobility Promotion Scheme 2024 until Sep 30, 2024. This scheme offers subsidies up to  10,000 INR for electric two wheelers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FAME II scheme provides subsidy benefit up to 15,000 per kilowatt 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KWh</a:t>
                </a:r>
                <a:r>
                  <a:rPr lang="en-US" sz="2000" dirty="0">
                    <a:solidFill>
                      <a:schemeClr val="bg1"/>
                    </a:solidFill>
                  </a:rPr>
                  <a:t>) capped up to 40 % of ex – showroom price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A7CF90-A595-4D16-8449-14F72F94B9D0}"/>
              </a:ext>
            </a:extLst>
          </p:cNvPr>
          <p:cNvGrpSpPr/>
          <p:nvPr/>
        </p:nvGrpSpPr>
        <p:grpSpPr>
          <a:xfrm>
            <a:off x="2889352" y="0"/>
            <a:ext cx="10036500" cy="6858000"/>
            <a:chOff x="2155500" y="0"/>
            <a:chExt cx="100365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A24109-82F1-50C8-FC7A-95D4F2663888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0E891E-D001-490B-9165-0A92EF521AB4}"/>
                </a:ext>
              </a:extLst>
            </p:cNvPr>
            <p:cNvSpPr txBox="1"/>
            <p:nvPr/>
          </p:nvSpPr>
          <p:spPr>
            <a:xfrm>
              <a:off x="21555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14ABD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N" sz="12000" b="1" dirty="0">
                <a:solidFill>
                  <a:srgbClr val="14ABD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1D9D64-8788-2BAC-64AA-88693FAFCC1B}"/>
                </a:ext>
              </a:extLst>
            </p:cNvPr>
            <p:cNvGrpSpPr/>
            <p:nvPr/>
          </p:nvGrpSpPr>
          <p:grpSpPr>
            <a:xfrm>
              <a:off x="4288219" y="537170"/>
              <a:ext cx="5938345" cy="3858267"/>
              <a:chOff x="4288219" y="537170"/>
              <a:chExt cx="5938345" cy="385826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2E40C-AC56-BEE8-3643-87AD67CD09AC}"/>
                  </a:ext>
                </a:extLst>
              </p:cNvPr>
              <p:cNvSpPr txBox="1"/>
              <p:nvPr/>
            </p:nvSpPr>
            <p:spPr>
              <a:xfrm>
                <a:off x="60211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  <a:p>
                <a:endParaRPr lang="en-IN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B2F2DD-0209-1869-98A4-AD27CFA9B39A}"/>
                  </a:ext>
                </a:extLst>
              </p:cNvPr>
              <p:cNvSpPr txBox="1"/>
              <p:nvPr/>
            </p:nvSpPr>
            <p:spPr>
              <a:xfrm>
                <a:off x="4803227" y="1828800"/>
                <a:ext cx="426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Four wheelers</a:t>
                </a:r>
                <a:endParaRPr lang="en-IN" sz="4000" b="1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BD3D00-8F8F-99CC-B07B-DCB9B4E6450D}"/>
                  </a:ext>
                </a:extLst>
              </p:cNvPr>
              <p:cNvSpPr txBox="1"/>
              <p:nvPr/>
            </p:nvSpPr>
            <p:spPr>
              <a:xfrm>
                <a:off x="4288219" y="2764221"/>
                <a:ext cx="593834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FAME II scheme also supports four wheelers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State level subsidies vary across India. States like Maharashtra, Karnataka, Delhi have been in front of providing incentives of EV purchase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6804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318B7-C189-F046-78AB-F11DA6797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EF5B4B2D-6FAA-9E27-18D8-F7FE2AACC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7433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D1BE3B-129D-6112-29C1-9BC0471D021E}"/>
              </a:ext>
            </a:extLst>
          </p:cNvPr>
          <p:cNvSpPr txBox="1"/>
          <p:nvPr/>
        </p:nvSpPr>
        <p:spPr>
          <a:xfrm>
            <a:off x="2590800" y="2807193"/>
            <a:ext cx="706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How does the availability of charging stations infrastructure correlate with the EV sales and penetration rates</a:t>
            </a:r>
            <a:endParaRPr lang="en-IN" sz="40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C31DF7-99F3-AD0B-C090-AC6FC6175B3D}"/>
              </a:ext>
            </a:extLst>
          </p:cNvPr>
          <p:cNvGrpSpPr/>
          <p:nvPr/>
        </p:nvGrpSpPr>
        <p:grpSpPr>
          <a:xfrm>
            <a:off x="11366500" y="0"/>
            <a:ext cx="9258300" cy="6858000"/>
            <a:chOff x="2933700" y="0"/>
            <a:chExt cx="92583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1C7FE4-40CE-061E-1653-5EBB9233E8ED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1F57BCF-1B85-0F6B-813A-DBA629ACCF09}"/>
                </a:ext>
              </a:extLst>
            </p:cNvPr>
            <p:cNvGrpSpPr/>
            <p:nvPr/>
          </p:nvGrpSpPr>
          <p:grpSpPr>
            <a:xfrm>
              <a:off x="3619500" y="537170"/>
              <a:ext cx="7378699" cy="5783660"/>
              <a:chOff x="3619500" y="537170"/>
              <a:chExt cx="7378699" cy="57836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95F6DF-D197-7C35-E164-A3DC47952027}"/>
                  </a:ext>
                </a:extLst>
              </p:cNvPr>
              <p:cNvSpPr txBox="1"/>
              <p:nvPr/>
            </p:nvSpPr>
            <p:spPr>
              <a:xfrm>
                <a:off x="60211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9600" b="1" dirty="0">
                  <a:solidFill>
                    <a:schemeClr val="bg1">
                      <a:alpha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42975B-77C6-A1AC-71B8-3ACDF78E83D4}"/>
                  </a:ext>
                </a:extLst>
              </p:cNvPr>
              <p:cNvSpPr txBox="1"/>
              <p:nvPr/>
            </p:nvSpPr>
            <p:spPr>
              <a:xfrm>
                <a:off x="3619500" y="688519"/>
                <a:ext cx="737869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3000" dirty="0">
                    <a:solidFill>
                      <a:schemeClr val="bg1"/>
                    </a:solidFill>
                  </a:rPr>
                  <a:t>Charging station availability corelate with EV sales and Penetration Rate.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3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3000" dirty="0">
                    <a:solidFill>
                      <a:schemeClr val="bg1"/>
                    </a:solidFill>
                  </a:rPr>
                  <a:t>Kerala and Maharashtra have high sales and penetration rates and they have significant number of charging stations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3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3000" dirty="0">
                    <a:solidFill>
                      <a:schemeClr val="bg1"/>
                    </a:solidFill>
                  </a:rPr>
                  <a:t>Even with few charging stations, Karnataka also have a large number of sales and penetration rate indicating that supportive policies and incentives can also boost EV  sales</a:t>
                </a:r>
                <a:endParaRPr lang="en-IN" sz="3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438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0EE01-E78B-848B-1327-57B702916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9521309A-0804-9C6D-543D-FCFAC16CD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23533" y="649147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67FD0-A680-0F0A-F613-14E28179F50E}"/>
              </a:ext>
            </a:extLst>
          </p:cNvPr>
          <p:cNvSpPr txBox="1"/>
          <p:nvPr/>
        </p:nvSpPr>
        <p:spPr>
          <a:xfrm>
            <a:off x="12026900" y="2807193"/>
            <a:ext cx="706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How does the availability of charging stations infrastructure correlate with the EV sales and penetration rates</a:t>
            </a:r>
            <a:endParaRPr lang="en-IN" sz="40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1354FA-3351-479C-131E-003F2393BFF7}"/>
              </a:ext>
            </a:extLst>
          </p:cNvPr>
          <p:cNvGrpSpPr/>
          <p:nvPr/>
        </p:nvGrpSpPr>
        <p:grpSpPr>
          <a:xfrm>
            <a:off x="3606800" y="0"/>
            <a:ext cx="9258300" cy="6858000"/>
            <a:chOff x="2933700" y="0"/>
            <a:chExt cx="92583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6249B49-4006-57B6-36DB-6F7D2D222007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1095291-23B6-05B9-F194-CA671FCEEEB0}"/>
                </a:ext>
              </a:extLst>
            </p:cNvPr>
            <p:cNvGrpSpPr/>
            <p:nvPr/>
          </p:nvGrpSpPr>
          <p:grpSpPr>
            <a:xfrm>
              <a:off x="3619500" y="537170"/>
              <a:ext cx="7378699" cy="5783660"/>
              <a:chOff x="3619500" y="537170"/>
              <a:chExt cx="7378699" cy="57836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76F757-807F-8C13-09C5-FFFA2442ABED}"/>
                  </a:ext>
                </a:extLst>
              </p:cNvPr>
              <p:cNvSpPr txBox="1"/>
              <p:nvPr/>
            </p:nvSpPr>
            <p:spPr>
              <a:xfrm>
                <a:off x="60211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9600" b="1" dirty="0">
                  <a:solidFill>
                    <a:schemeClr val="bg1">
                      <a:alpha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FDEB3-F0C5-3409-A608-0231E77D74B4}"/>
                  </a:ext>
                </a:extLst>
              </p:cNvPr>
              <p:cNvSpPr txBox="1"/>
              <p:nvPr/>
            </p:nvSpPr>
            <p:spPr>
              <a:xfrm>
                <a:off x="3619500" y="688519"/>
                <a:ext cx="737869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3000" dirty="0">
                    <a:solidFill>
                      <a:schemeClr val="bg1"/>
                    </a:solidFill>
                  </a:rPr>
                  <a:t>Charging station availability corelate with EV sales and Penetration Rate.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3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3000" dirty="0">
                    <a:solidFill>
                      <a:schemeClr val="bg1"/>
                    </a:solidFill>
                  </a:rPr>
                  <a:t>Kerala and Maharashtra have high sales and penetration rates and they have significant number of charging stations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3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3000" dirty="0">
                    <a:solidFill>
                      <a:schemeClr val="bg1"/>
                    </a:solidFill>
                  </a:rPr>
                  <a:t>Even with few charging stations, Karnataka also have a large number of sales and penetration rate indicating that supportive policies and incentives can also boost EV  sales</a:t>
                </a:r>
                <a:endParaRPr lang="en-IN" sz="3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203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C9189-1C40-D920-6D4D-7FC500EE5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F5082E3-F1F8-3B3D-566E-D9290A8E0697}"/>
              </a:ext>
            </a:extLst>
          </p:cNvPr>
          <p:cNvSpPr txBox="1"/>
          <p:nvPr/>
        </p:nvSpPr>
        <p:spPr>
          <a:xfrm>
            <a:off x="2336800" y="3187700"/>
            <a:ext cx="60338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Who should be the brand ambassador if </a:t>
            </a:r>
            <a:r>
              <a:rPr lang="en-US" sz="4000" dirty="0" err="1">
                <a:solidFill>
                  <a:schemeClr val="bg1"/>
                </a:solidFill>
              </a:rPr>
              <a:t>AtliQ</a:t>
            </a:r>
            <a:r>
              <a:rPr lang="en-US" sz="4000" dirty="0">
                <a:solidFill>
                  <a:schemeClr val="bg1"/>
                </a:solidFill>
              </a:rPr>
              <a:t> Motors launches their EV/Hybrid vehicles in India and why?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21" name="Graphic 20" descr="Question mark with solid fill">
            <a:extLst>
              <a:ext uri="{FF2B5EF4-FFF2-40B4-BE49-F238E27FC236}">
                <a16:creationId xmlns:a16="http://schemas.microsoft.com/office/drawing/2014/main" id="{4BAAE189-5435-F005-C6C1-56CB07C2B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2700" y="630508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A7FFB3-1D28-385E-A4EF-21D0C8272037}"/>
              </a:ext>
            </a:extLst>
          </p:cNvPr>
          <p:cNvGrpSpPr/>
          <p:nvPr/>
        </p:nvGrpSpPr>
        <p:grpSpPr>
          <a:xfrm>
            <a:off x="10071100" y="0"/>
            <a:ext cx="9931400" cy="6858000"/>
            <a:chOff x="2260600" y="0"/>
            <a:chExt cx="99314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E11E31-0A42-3300-92E6-2CD013463597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96A26B-B967-E9A5-3C5E-92DAB33EE352}"/>
                </a:ext>
              </a:extLst>
            </p:cNvPr>
            <p:cNvSpPr txBox="1"/>
            <p:nvPr/>
          </p:nvSpPr>
          <p:spPr>
            <a:xfrm>
              <a:off x="22606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N" sz="12000" b="1" dirty="0">
                <a:solidFill>
                  <a:srgbClr val="0D7FB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D266A8-B7E2-7528-A770-BEFE1EDA235C}"/>
                </a:ext>
              </a:extLst>
            </p:cNvPr>
            <p:cNvGrpSpPr/>
            <p:nvPr/>
          </p:nvGrpSpPr>
          <p:grpSpPr>
            <a:xfrm>
              <a:off x="3683000" y="537170"/>
              <a:ext cx="7683500" cy="5200222"/>
              <a:chOff x="3683000" y="537170"/>
              <a:chExt cx="7683500" cy="520022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26AB42-5757-5990-A50F-DEB9326771E1}"/>
                  </a:ext>
                </a:extLst>
              </p:cNvPr>
              <p:cNvSpPr txBox="1"/>
              <p:nvPr/>
            </p:nvSpPr>
            <p:spPr>
              <a:xfrm>
                <a:off x="49035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  <a:p>
                <a:endParaRPr lang="en-IN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698A37-DCB1-FD60-4457-6955D3902374}"/>
                  </a:ext>
                </a:extLst>
              </p:cNvPr>
              <p:cNvSpPr txBox="1"/>
              <p:nvPr/>
            </p:nvSpPr>
            <p:spPr>
              <a:xfrm>
                <a:off x="3848101" y="2788554"/>
                <a:ext cx="4255811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500" dirty="0">
                    <a:solidFill>
                      <a:schemeClr val="bg1"/>
                    </a:solidFill>
                  </a:rPr>
                  <a:t>Iconic cricketer with massive public influence.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500" dirty="0">
                    <a:solidFill>
                      <a:schemeClr val="bg1"/>
                    </a:solidFill>
                  </a:rPr>
                  <a:t>Can inspire millions to adopt EVs for a better future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500" dirty="0">
                    <a:solidFill>
                      <a:schemeClr val="bg1"/>
                    </a:solidFill>
                  </a:rPr>
                  <a:t>Trusted and respected figure across all age groups</a:t>
                </a:r>
                <a:endParaRPr lang="en-IN" sz="2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6FE6A8-3641-9AD9-DCA6-5137808F690B}"/>
                  </a:ext>
                </a:extLst>
              </p:cNvPr>
              <p:cNvSpPr txBox="1"/>
              <p:nvPr/>
            </p:nvSpPr>
            <p:spPr>
              <a:xfrm>
                <a:off x="3683000" y="1930400"/>
                <a:ext cx="53975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Sachin Tendulkar</a:t>
                </a:r>
                <a:endParaRPr lang="en-IN" sz="4000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D4775D-AAB9-708F-7FB5-7EA685FED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9682" y="2730148"/>
                <a:ext cx="2686818" cy="300724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C56A7D-5660-B891-B9EB-97764673E102}"/>
              </a:ext>
            </a:extLst>
          </p:cNvPr>
          <p:cNvGrpSpPr/>
          <p:nvPr/>
        </p:nvGrpSpPr>
        <p:grpSpPr>
          <a:xfrm>
            <a:off x="10655300" y="0"/>
            <a:ext cx="10020300" cy="6858000"/>
            <a:chOff x="2171700" y="0"/>
            <a:chExt cx="100203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B4A4FB-D7AE-C846-70AB-EEC3D55ACC11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18FB90-EBBC-6E19-DAB6-A964FDA0F7E8}"/>
                </a:ext>
              </a:extLst>
            </p:cNvPr>
            <p:cNvSpPr txBox="1"/>
            <p:nvPr/>
          </p:nvSpPr>
          <p:spPr>
            <a:xfrm>
              <a:off x="21717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14ABD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N" sz="12000" b="1" dirty="0">
                <a:solidFill>
                  <a:srgbClr val="14ABD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9B805C-2709-12B5-5480-D02D64CE1764}"/>
                </a:ext>
              </a:extLst>
            </p:cNvPr>
            <p:cNvGrpSpPr/>
            <p:nvPr/>
          </p:nvGrpSpPr>
          <p:grpSpPr>
            <a:xfrm>
              <a:off x="3683000" y="537170"/>
              <a:ext cx="7558186" cy="5790814"/>
              <a:chOff x="3683000" y="537170"/>
              <a:chExt cx="7558186" cy="579081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4C5CC3-DFB8-878A-4795-ECC68E066532}"/>
                  </a:ext>
                </a:extLst>
              </p:cNvPr>
              <p:cNvSpPr txBox="1"/>
              <p:nvPr/>
            </p:nvSpPr>
            <p:spPr>
              <a:xfrm>
                <a:off x="49035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  <a:p>
                <a:endParaRPr lang="en-IN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FDA947-7FA5-86E1-7512-560DAF1AB505}"/>
                  </a:ext>
                </a:extLst>
              </p:cNvPr>
              <p:cNvSpPr txBox="1"/>
              <p:nvPr/>
            </p:nvSpPr>
            <p:spPr>
              <a:xfrm>
                <a:off x="3848101" y="2788554"/>
                <a:ext cx="425581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bg1"/>
                    </a:solidFill>
                  </a:rPr>
                  <a:t>Legendary actor with a vast fan following across generations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bg1"/>
                    </a:solidFill>
                  </a:rPr>
                  <a:t>Highly respected and credible public figure.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bg1"/>
                    </a:solidFill>
                  </a:rPr>
                  <a:t>Known for supporting social and environmental causes.</a:t>
                </a:r>
                <a:endParaRPr lang="en-IN" sz="2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B3544E-FFFF-DA6C-0A0C-D3C663628AC5}"/>
                  </a:ext>
                </a:extLst>
              </p:cNvPr>
              <p:cNvSpPr txBox="1"/>
              <p:nvPr/>
            </p:nvSpPr>
            <p:spPr>
              <a:xfrm>
                <a:off x="3683000" y="1930400"/>
                <a:ext cx="53975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Amitabh Bachchan</a:t>
                </a:r>
                <a:endParaRPr lang="en-IN" sz="4000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04B40E0-916A-208F-EC83-4B8D74275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012" y="2788554"/>
                <a:ext cx="2464174" cy="31783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86803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7435B-68A9-35E6-93DA-603B3CA28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CD319B6-FAC2-EFC1-1C64-4CEF9DC67F57}"/>
              </a:ext>
            </a:extLst>
          </p:cNvPr>
          <p:cNvSpPr txBox="1"/>
          <p:nvPr/>
        </p:nvSpPr>
        <p:spPr>
          <a:xfrm>
            <a:off x="11417300" y="3187700"/>
            <a:ext cx="60338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Who should be the brand ambassador if </a:t>
            </a:r>
            <a:r>
              <a:rPr lang="en-US" sz="4000" dirty="0" err="1">
                <a:solidFill>
                  <a:schemeClr val="bg1"/>
                </a:solidFill>
              </a:rPr>
              <a:t>AtliQ</a:t>
            </a:r>
            <a:r>
              <a:rPr lang="en-US" sz="4000" dirty="0">
                <a:solidFill>
                  <a:schemeClr val="bg1"/>
                </a:solidFill>
              </a:rPr>
              <a:t> Motors launches their EV/Hybrid vehicles in India and why?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21" name="Graphic 20" descr="Question mark with solid fill">
            <a:extLst>
              <a:ext uri="{FF2B5EF4-FFF2-40B4-BE49-F238E27FC236}">
                <a16:creationId xmlns:a16="http://schemas.microsoft.com/office/drawing/2014/main" id="{B0FB739F-C22A-4781-D3CB-5F0DBA576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03200" y="630508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F9DA22-5356-5AA5-4711-7B0923FFA005}"/>
              </a:ext>
            </a:extLst>
          </p:cNvPr>
          <p:cNvGrpSpPr/>
          <p:nvPr/>
        </p:nvGrpSpPr>
        <p:grpSpPr>
          <a:xfrm>
            <a:off x="1536700" y="0"/>
            <a:ext cx="9931400" cy="6858000"/>
            <a:chOff x="2260600" y="0"/>
            <a:chExt cx="99314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EB09BA-8A43-B468-F514-7A91E0DD4F42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9B1FE7-7304-A0BA-3795-C2EF696BA5C8}"/>
                </a:ext>
              </a:extLst>
            </p:cNvPr>
            <p:cNvSpPr txBox="1"/>
            <p:nvPr/>
          </p:nvSpPr>
          <p:spPr>
            <a:xfrm>
              <a:off x="22606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N" sz="12000" b="1" dirty="0">
                <a:solidFill>
                  <a:srgbClr val="0D7FB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79F6D52-71EB-5BAF-9840-18AD1224BF62}"/>
                </a:ext>
              </a:extLst>
            </p:cNvPr>
            <p:cNvGrpSpPr/>
            <p:nvPr/>
          </p:nvGrpSpPr>
          <p:grpSpPr>
            <a:xfrm>
              <a:off x="3683000" y="537170"/>
              <a:ext cx="7683500" cy="5200222"/>
              <a:chOff x="3683000" y="537170"/>
              <a:chExt cx="7683500" cy="520022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D57CA8-ECE8-2187-62C8-A407F7A3CE8A}"/>
                  </a:ext>
                </a:extLst>
              </p:cNvPr>
              <p:cNvSpPr txBox="1"/>
              <p:nvPr/>
            </p:nvSpPr>
            <p:spPr>
              <a:xfrm>
                <a:off x="49035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  <a:p>
                <a:endParaRPr lang="en-IN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B0F5E-8317-C459-CDBD-F32A9F69DD09}"/>
                  </a:ext>
                </a:extLst>
              </p:cNvPr>
              <p:cNvSpPr txBox="1"/>
              <p:nvPr/>
            </p:nvSpPr>
            <p:spPr>
              <a:xfrm>
                <a:off x="3848101" y="2788554"/>
                <a:ext cx="4255811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500" dirty="0">
                    <a:solidFill>
                      <a:schemeClr val="bg1"/>
                    </a:solidFill>
                  </a:rPr>
                  <a:t>Iconic cricketer with massive public influence.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500" dirty="0">
                    <a:solidFill>
                      <a:schemeClr val="bg1"/>
                    </a:solidFill>
                  </a:rPr>
                  <a:t>Can inspire millions to adopt EVs for a better future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500" dirty="0">
                    <a:solidFill>
                      <a:schemeClr val="bg1"/>
                    </a:solidFill>
                  </a:rPr>
                  <a:t>Trusted and respected figure across all age groups</a:t>
                </a:r>
                <a:endParaRPr lang="en-IN" sz="2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6A2F54-52DC-28AA-8C85-70120083C145}"/>
                  </a:ext>
                </a:extLst>
              </p:cNvPr>
              <p:cNvSpPr txBox="1"/>
              <p:nvPr/>
            </p:nvSpPr>
            <p:spPr>
              <a:xfrm>
                <a:off x="3683000" y="1930400"/>
                <a:ext cx="53975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Sachin Tendulkar</a:t>
                </a:r>
                <a:endParaRPr lang="en-IN" sz="4000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003FA75-2BCA-9BF9-82FE-456999575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9682" y="2730148"/>
                <a:ext cx="2686818" cy="300724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30CE3D-3B8D-03EF-6AE9-3BE8A6A66652}"/>
              </a:ext>
            </a:extLst>
          </p:cNvPr>
          <p:cNvGrpSpPr/>
          <p:nvPr/>
        </p:nvGrpSpPr>
        <p:grpSpPr>
          <a:xfrm>
            <a:off x="10655300" y="0"/>
            <a:ext cx="10020300" cy="6858000"/>
            <a:chOff x="2171700" y="0"/>
            <a:chExt cx="100203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951469-6F74-3619-72C3-F922DA17AF08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A84ACA-D167-771A-B0D0-5ADB1A960ABF}"/>
                </a:ext>
              </a:extLst>
            </p:cNvPr>
            <p:cNvSpPr txBox="1"/>
            <p:nvPr/>
          </p:nvSpPr>
          <p:spPr>
            <a:xfrm>
              <a:off x="21717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14ABD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N" sz="12000" b="1" dirty="0">
                <a:solidFill>
                  <a:srgbClr val="14ABD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544ECD-D100-F2D8-B9D6-621071F46F83}"/>
                </a:ext>
              </a:extLst>
            </p:cNvPr>
            <p:cNvGrpSpPr/>
            <p:nvPr/>
          </p:nvGrpSpPr>
          <p:grpSpPr>
            <a:xfrm>
              <a:off x="3683000" y="537170"/>
              <a:ext cx="7558186" cy="5790814"/>
              <a:chOff x="3683000" y="537170"/>
              <a:chExt cx="7558186" cy="579081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703245-476A-45AB-BA07-253C2CD8F860}"/>
                  </a:ext>
                </a:extLst>
              </p:cNvPr>
              <p:cNvSpPr txBox="1"/>
              <p:nvPr/>
            </p:nvSpPr>
            <p:spPr>
              <a:xfrm>
                <a:off x="49035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  <a:p>
                <a:endParaRPr lang="en-IN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EAA3EE-D568-A66B-0F94-6C04946F546C}"/>
                  </a:ext>
                </a:extLst>
              </p:cNvPr>
              <p:cNvSpPr txBox="1"/>
              <p:nvPr/>
            </p:nvSpPr>
            <p:spPr>
              <a:xfrm>
                <a:off x="3848101" y="2788554"/>
                <a:ext cx="425581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bg1"/>
                    </a:solidFill>
                  </a:rPr>
                  <a:t>Legendary actor with a vast fan following across generations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bg1"/>
                    </a:solidFill>
                  </a:rPr>
                  <a:t>Highly respected and credible public figure.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bg1"/>
                    </a:solidFill>
                  </a:rPr>
                  <a:t>Known for supporting social and environmental causes.</a:t>
                </a:r>
                <a:endParaRPr lang="en-IN" sz="2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EBCAEF-1753-177D-A6A6-183BCCD72F31}"/>
                  </a:ext>
                </a:extLst>
              </p:cNvPr>
              <p:cNvSpPr txBox="1"/>
              <p:nvPr/>
            </p:nvSpPr>
            <p:spPr>
              <a:xfrm>
                <a:off x="3683000" y="1930400"/>
                <a:ext cx="53975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Amitabh Bachchan</a:t>
                </a:r>
                <a:endParaRPr lang="en-IN" sz="4000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BBDCB29-0E26-A74A-F521-2561D79A1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012" y="2788554"/>
                <a:ext cx="2464174" cy="31783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5490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EAA32-9150-8AA8-88CF-D8DA438F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FBB15D-2358-13B3-DA03-0F189D5D0187}"/>
              </a:ext>
            </a:extLst>
          </p:cNvPr>
          <p:cNvSpPr/>
          <p:nvPr/>
        </p:nvSpPr>
        <p:spPr>
          <a:xfrm>
            <a:off x="609600" y="396239"/>
            <a:ext cx="10952480" cy="18356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AtliQ</a:t>
            </a:r>
            <a:r>
              <a:rPr lang="en-IN" sz="8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Motors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E556FE-3C42-F7F6-B999-BEB59D6F3572}"/>
              </a:ext>
            </a:extLst>
          </p:cNvPr>
          <p:cNvSpPr/>
          <p:nvPr/>
        </p:nvSpPr>
        <p:spPr>
          <a:xfrm>
            <a:off x="609600" y="2910586"/>
            <a:ext cx="5840361" cy="3352801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500" dirty="0" err="1">
                <a:solidFill>
                  <a:schemeClr val="tx1"/>
                </a:solidFill>
              </a:rPr>
              <a:t>AtliQ</a:t>
            </a:r>
            <a:r>
              <a:rPr lang="en-US" sz="2500" dirty="0">
                <a:solidFill>
                  <a:schemeClr val="tx1"/>
                </a:solidFill>
              </a:rPr>
              <a:t> Motors is a leading automotive company from the </a:t>
            </a:r>
            <a:r>
              <a:rPr lang="en-US" sz="2500" b="1" dirty="0">
                <a:solidFill>
                  <a:schemeClr val="tx1"/>
                </a:solidFill>
              </a:rPr>
              <a:t>USA</a:t>
            </a:r>
            <a:r>
              <a:rPr lang="en-US" sz="2500" dirty="0">
                <a:solidFill>
                  <a:schemeClr val="tx1"/>
                </a:solidFill>
              </a:rPr>
              <a:t>, specializing in </a:t>
            </a:r>
            <a:r>
              <a:rPr lang="en-US" sz="2500" b="1" dirty="0">
                <a:solidFill>
                  <a:schemeClr val="tx1"/>
                </a:solidFill>
              </a:rPr>
              <a:t>electric vehicles (EVs)</a:t>
            </a:r>
            <a:r>
              <a:rPr lang="en-US" sz="2500" dirty="0">
                <a:solidFill>
                  <a:schemeClr val="tx1"/>
                </a:solidFill>
              </a:rPr>
              <a:t>. Over the past </a:t>
            </a:r>
            <a:r>
              <a:rPr lang="en-US" sz="2500" b="1" dirty="0">
                <a:solidFill>
                  <a:schemeClr val="tx1"/>
                </a:solidFill>
              </a:rPr>
              <a:t>five years</a:t>
            </a:r>
            <a:r>
              <a:rPr lang="en-US" sz="2500" dirty="0">
                <a:solidFill>
                  <a:schemeClr val="tx1"/>
                </a:solidFill>
              </a:rPr>
              <a:t>, it has achieved </a:t>
            </a:r>
            <a:r>
              <a:rPr lang="en-US" sz="2500" b="1" dirty="0">
                <a:solidFill>
                  <a:schemeClr val="tx1"/>
                </a:solidFill>
              </a:rPr>
              <a:t>25% market share</a:t>
            </a:r>
            <a:r>
              <a:rPr lang="en-US" sz="2500" dirty="0">
                <a:solidFill>
                  <a:schemeClr val="tx1"/>
                </a:solidFill>
              </a:rPr>
              <a:t> in the </a:t>
            </a:r>
            <a:r>
              <a:rPr lang="en-US" sz="2500" b="1" dirty="0">
                <a:solidFill>
                  <a:schemeClr val="tx1"/>
                </a:solidFill>
              </a:rPr>
              <a:t>North American EV &amp; hybrid vehicle segment</a:t>
            </a:r>
            <a:r>
              <a:rPr lang="en-US" sz="2500" dirty="0">
                <a:solidFill>
                  <a:schemeClr val="tx1"/>
                </a:solidFill>
              </a:rPr>
              <a:t>, positioning itself as an industry leader in sustainable transportation</a:t>
            </a:r>
            <a:endParaRPr lang="en-IN" sz="25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8F7D-6A5B-9330-7D2F-B313C77F2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3401" y="3008154"/>
            <a:ext cx="4825999" cy="31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98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8F7C5-5512-2EA5-B211-CEE3F7DF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6A3EA76-8F50-4FC0-C453-D43DAB03DB6A}"/>
              </a:ext>
            </a:extLst>
          </p:cNvPr>
          <p:cNvSpPr txBox="1"/>
          <p:nvPr/>
        </p:nvSpPr>
        <p:spPr>
          <a:xfrm>
            <a:off x="11417300" y="3187700"/>
            <a:ext cx="60338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Who should be the brand ambassador if </a:t>
            </a:r>
            <a:r>
              <a:rPr lang="en-US" sz="4000" dirty="0" err="1">
                <a:solidFill>
                  <a:schemeClr val="bg1"/>
                </a:solidFill>
              </a:rPr>
              <a:t>AtliQ</a:t>
            </a:r>
            <a:r>
              <a:rPr lang="en-US" sz="4000" dirty="0">
                <a:solidFill>
                  <a:schemeClr val="bg1"/>
                </a:solidFill>
              </a:rPr>
              <a:t> Motors launches their EV/Hybrid vehicles in India and why?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21" name="Graphic 20" descr="Question mark with solid fill">
            <a:extLst>
              <a:ext uri="{FF2B5EF4-FFF2-40B4-BE49-F238E27FC236}">
                <a16:creationId xmlns:a16="http://schemas.microsoft.com/office/drawing/2014/main" id="{C405888F-5C09-88A4-24CC-9B1DCF1AF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03200" y="630508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D390A-7303-D961-E3D8-FD49529E7A48}"/>
              </a:ext>
            </a:extLst>
          </p:cNvPr>
          <p:cNvGrpSpPr/>
          <p:nvPr/>
        </p:nvGrpSpPr>
        <p:grpSpPr>
          <a:xfrm>
            <a:off x="1536700" y="0"/>
            <a:ext cx="9931400" cy="6858000"/>
            <a:chOff x="2260600" y="0"/>
            <a:chExt cx="99314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DC9284-BB5F-C01B-59AA-256F05778AAB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793FCE-DCE0-D667-B142-141743459071}"/>
                </a:ext>
              </a:extLst>
            </p:cNvPr>
            <p:cNvSpPr txBox="1"/>
            <p:nvPr/>
          </p:nvSpPr>
          <p:spPr>
            <a:xfrm>
              <a:off x="22606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0D7F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N" sz="12000" b="1" dirty="0">
                <a:solidFill>
                  <a:srgbClr val="0D7FB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D87617-3F6E-9004-DD42-3BCB72613AC5}"/>
                </a:ext>
              </a:extLst>
            </p:cNvPr>
            <p:cNvGrpSpPr/>
            <p:nvPr/>
          </p:nvGrpSpPr>
          <p:grpSpPr>
            <a:xfrm>
              <a:off x="3683000" y="537170"/>
              <a:ext cx="7683500" cy="5200222"/>
              <a:chOff x="3683000" y="537170"/>
              <a:chExt cx="7683500" cy="520022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2718C5-4E03-081F-F2DE-FD65C1C6E55D}"/>
                  </a:ext>
                </a:extLst>
              </p:cNvPr>
              <p:cNvSpPr txBox="1"/>
              <p:nvPr/>
            </p:nvSpPr>
            <p:spPr>
              <a:xfrm>
                <a:off x="49035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  <a:p>
                <a:endParaRPr lang="en-IN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C8BA91-47AB-5817-73B9-04D97932E415}"/>
                  </a:ext>
                </a:extLst>
              </p:cNvPr>
              <p:cNvSpPr txBox="1"/>
              <p:nvPr/>
            </p:nvSpPr>
            <p:spPr>
              <a:xfrm>
                <a:off x="3848101" y="2788554"/>
                <a:ext cx="4255811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500" dirty="0">
                    <a:solidFill>
                      <a:schemeClr val="bg1"/>
                    </a:solidFill>
                  </a:rPr>
                  <a:t>Iconic cricketer with massive public influence.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500" dirty="0">
                    <a:solidFill>
                      <a:schemeClr val="bg1"/>
                    </a:solidFill>
                  </a:rPr>
                  <a:t>Can inspire millions to adopt EVs for a better future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500" dirty="0">
                    <a:solidFill>
                      <a:schemeClr val="bg1"/>
                    </a:solidFill>
                  </a:rPr>
                  <a:t>Trusted and respected figure across all age groups</a:t>
                </a:r>
                <a:endParaRPr lang="en-IN" sz="2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8D502E-8ECE-E695-1EB5-2BF377D4F0E3}"/>
                  </a:ext>
                </a:extLst>
              </p:cNvPr>
              <p:cNvSpPr txBox="1"/>
              <p:nvPr/>
            </p:nvSpPr>
            <p:spPr>
              <a:xfrm>
                <a:off x="3683000" y="1930400"/>
                <a:ext cx="53975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Sachin Tendulkar</a:t>
                </a:r>
                <a:endParaRPr lang="en-IN" sz="4000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5AAF596-703D-2740-B183-6373AF2EB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9682" y="2730148"/>
                <a:ext cx="2686818" cy="300724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F28DCD-FE11-B87D-0C5D-D561A539A8D0}"/>
              </a:ext>
            </a:extLst>
          </p:cNvPr>
          <p:cNvGrpSpPr/>
          <p:nvPr/>
        </p:nvGrpSpPr>
        <p:grpSpPr>
          <a:xfrm>
            <a:off x="2209800" y="0"/>
            <a:ext cx="10020300" cy="6858000"/>
            <a:chOff x="2171700" y="0"/>
            <a:chExt cx="100203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AE80B1-C65F-5F22-CD09-46E487A3DD0E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670D23-960D-7D0D-7A74-2ED3194B2399}"/>
                </a:ext>
              </a:extLst>
            </p:cNvPr>
            <p:cNvSpPr txBox="1"/>
            <p:nvPr/>
          </p:nvSpPr>
          <p:spPr>
            <a:xfrm>
              <a:off x="2171700" y="2120900"/>
              <a:ext cx="15875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b="1" dirty="0">
                  <a:solidFill>
                    <a:srgbClr val="14ABD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N" sz="12000" b="1" dirty="0">
                <a:solidFill>
                  <a:srgbClr val="14ABD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2D5693F-6FFF-1895-A355-550A5BC248E2}"/>
                </a:ext>
              </a:extLst>
            </p:cNvPr>
            <p:cNvGrpSpPr/>
            <p:nvPr/>
          </p:nvGrpSpPr>
          <p:grpSpPr>
            <a:xfrm>
              <a:off x="3683000" y="537170"/>
              <a:ext cx="7558186" cy="5790814"/>
              <a:chOff x="3683000" y="537170"/>
              <a:chExt cx="7558186" cy="579081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73C542-6B19-BDA2-8C9C-3400EC97848B}"/>
                  </a:ext>
                </a:extLst>
              </p:cNvPr>
              <p:cNvSpPr txBox="1"/>
              <p:nvPr/>
            </p:nvSpPr>
            <p:spPr>
              <a:xfrm>
                <a:off x="4903512" y="537170"/>
                <a:ext cx="17907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  <a:p>
                <a:endParaRPr lang="en-IN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8110CA-F7DE-C128-D0B0-D18FC462B10D}"/>
                  </a:ext>
                </a:extLst>
              </p:cNvPr>
              <p:cNvSpPr txBox="1"/>
              <p:nvPr/>
            </p:nvSpPr>
            <p:spPr>
              <a:xfrm>
                <a:off x="3848101" y="2788554"/>
                <a:ext cx="425581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bg1"/>
                    </a:solidFill>
                  </a:rPr>
                  <a:t>Legendary actor with a vast fan following across generations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bg1"/>
                    </a:solidFill>
                  </a:rPr>
                  <a:t>Highly respected and credible public figure.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bg1"/>
                    </a:solidFill>
                  </a:rPr>
                  <a:t>Known for supporting social and environmental causes.</a:t>
                </a:r>
                <a:endParaRPr lang="en-IN" sz="25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7AF9B6-E139-2C4D-03B6-B7009E0FB791}"/>
                  </a:ext>
                </a:extLst>
              </p:cNvPr>
              <p:cNvSpPr txBox="1"/>
              <p:nvPr/>
            </p:nvSpPr>
            <p:spPr>
              <a:xfrm>
                <a:off x="3683000" y="1930400"/>
                <a:ext cx="53975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Amitabh Bachchan</a:t>
                </a:r>
                <a:endParaRPr lang="en-IN" sz="4000" dirty="0">
                  <a:solidFill>
                    <a:schemeClr val="bg1"/>
                  </a:solidFill>
                  <a:latin typeface="Algerian" panose="04020705040A02060702" pitchFamily="82" charset="0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A1C5B83-1AFB-5CD9-C0DA-8ADBC2B5C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012" y="2788554"/>
                <a:ext cx="2464174" cy="31783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782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CA9A89-F5C9-D003-8207-453D8EE4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85479685-79C9-DE21-CC3D-E33F21DB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2700" y="630508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1989A-3B16-50B5-DFCB-B5AF5F51969E}"/>
              </a:ext>
            </a:extLst>
          </p:cNvPr>
          <p:cNvSpPr txBox="1"/>
          <p:nvPr/>
        </p:nvSpPr>
        <p:spPr>
          <a:xfrm>
            <a:off x="2336800" y="3187700"/>
            <a:ext cx="6033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Which state of India is ideal to start the manufacturing unit?</a:t>
            </a:r>
            <a:endParaRPr lang="en-IN" sz="40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67947F-8792-CAD1-3DB2-DFD4CFE3A117}"/>
              </a:ext>
            </a:extLst>
          </p:cNvPr>
          <p:cNvGrpSpPr/>
          <p:nvPr/>
        </p:nvGrpSpPr>
        <p:grpSpPr>
          <a:xfrm>
            <a:off x="11658600" y="0"/>
            <a:ext cx="9258300" cy="6858000"/>
            <a:chOff x="2933700" y="0"/>
            <a:chExt cx="92583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2BDF6E1-72B7-FEEF-F267-BF9AB244BF0F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D94040-E491-1E72-20E9-E334B36D3082}"/>
                </a:ext>
              </a:extLst>
            </p:cNvPr>
            <p:cNvGrpSpPr/>
            <p:nvPr/>
          </p:nvGrpSpPr>
          <p:grpSpPr>
            <a:xfrm>
              <a:off x="3644900" y="268387"/>
              <a:ext cx="7378699" cy="5262979"/>
              <a:chOff x="3644900" y="268387"/>
              <a:chExt cx="7378699" cy="526297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DE6BC-4FC1-22BE-CF47-1AE4D667C45D}"/>
                  </a:ext>
                </a:extLst>
              </p:cNvPr>
              <p:cNvSpPr txBox="1"/>
              <p:nvPr/>
            </p:nvSpPr>
            <p:spPr>
              <a:xfrm>
                <a:off x="3975100" y="268387"/>
                <a:ext cx="62738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GUJARAT</a:t>
                </a:r>
              </a:p>
              <a:p>
                <a:endParaRPr lang="en-IN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756A92-824C-8D8D-D51F-A3710BD0B429}"/>
                  </a:ext>
                </a:extLst>
              </p:cNvPr>
              <p:cNvSpPr txBox="1"/>
              <p:nvPr/>
            </p:nvSpPr>
            <p:spPr>
              <a:xfrm>
                <a:off x="3644900" y="2115046"/>
                <a:ext cx="737869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Strategic Location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 Proximity to ports (e.g., Mundra, Kandla) ensures smooth import/export of raw materials and finished vehicles.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Strong Industrial Ecosystem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 Presence of major automobile manufacturers and a well-developed supplier network.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Business-Friendly Policies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 Supportive state government policies, tax benefits, and incentives for manufacturing units.</a:t>
                </a:r>
                <a:endParaRPr lang="en-IN" sz="2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6870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F150C9-E40B-6C77-3DAF-89C08DFD1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345416D5-30BF-1DFD-3C5A-ADD85B908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5242" y="630508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683EC8-2E0A-0B50-3A6A-3408210942F7}"/>
              </a:ext>
            </a:extLst>
          </p:cNvPr>
          <p:cNvSpPr txBox="1"/>
          <p:nvPr/>
        </p:nvSpPr>
        <p:spPr>
          <a:xfrm>
            <a:off x="12069342" y="3187700"/>
            <a:ext cx="6033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Which state of India is ideal to start the manufacturing unit?</a:t>
            </a:r>
            <a:endParaRPr lang="en-IN" sz="40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25EF8A-C3A6-057D-8929-3A83AFEF917D}"/>
              </a:ext>
            </a:extLst>
          </p:cNvPr>
          <p:cNvGrpSpPr/>
          <p:nvPr/>
        </p:nvGrpSpPr>
        <p:grpSpPr>
          <a:xfrm>
            <a:off x="2956069" y="0"/>
            <a:ext cx="9258300" cy="6858000"/>
            <a:chOff x="2933700" y="0"/>
            <a:chExt cx="92583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E121F0-4737-B124-F3BC-21C7A52A1DD7}"/>
                </a:ext>
              </a:extLst>
            </p:cNvPr>
            <p:cNvSpPr/>
            <p:nvPr/>
          </p:nvSpPr>
          <p:spPr>
            <a:xfrm>
              <a:off x="29337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02E8549-FD36-6F71-3C3C-2CC689AD2A07}"/>
                </a:ext>
              </a:extLst>
            </p:cNvPr>
            <p:cNvGrpSpPr/>
            <p:nvPr/>
          </p:nvGrpSpPr>
          <p:grpSpPr>
            <a:xfrm>
              <a:off x="3644900" y="268387"/>
              <a:ext cx="7378699" cy="5262979"/>
              <a:chOff x="3644900" y="268387"/>
              <a:chExt cx="7378699" cy="526297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61190B-6EF1-B7F6-E11F-6E5DFC07A0DF}"/>
                  </a:ext>
                </a:extLst>
              </p:cNvPr>
              <p:cNvSpPr txBox="1"/>
              <p:nvPr/>
            </p:nvSpPr>
            <p:spPr>
              <a:xfrm>
                <a:off x="3975100" y="268387"/>
                <a:ext cx="627380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GUJARAT</a:t>
                </a:r>
              </a:p>
              <a:p>
                <a:endParaRPr lang="en-IN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DDF6C-B005-BD4A-81CD-633DDF402114}"/>
                  </a:ext>
                </a:extLst>
              </p:cNvPr>
              <p:cNvSpPr txBox="1"/>
              <p:nvPr/>
            </p:nvSpPr>
            <p:spPr>
              <a:xfrm>
                <a:off x="3644900" y="2115046"/>
                <a:ext cx="737869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Strategic Location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 Proximity to ports (e.g., Mundra, Kandla) ensures smooth import/export of raw materials and finished vehicles.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Strong Industrial Ecosystem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 Presence of major automobile manufacturers and a well-developed supplier network.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Business-Friendly Policies</a:t>
                </a:r>
                <a:r>
                  <a:rPr lang="en-US" sz="2400" dirty="0">
                    <a:solidFill>
                      <a:schemeClr val="bg1"/>
                    </a:solidFill>
                  </a:rPr>
                  <a:t> – Supportive state government policies, tax benefits, and incentives for manufacturing units.</a:t>
                </a:r>
                <a:endParaRPr lang="en-IN" sz="2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013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5E8F07-5B5F-CEC5-BB53-8CB9C3890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F080A007-9220-26A7-773A-CB584B7E1607}"/>
              </a:ext>
            </a:extLst>
          </p:cNvPr>
          <p:cNvSpPr txBox="1"/>
          <p:nvPr/>
        </p:nvSpPr>
        <p:spPr>
          <a:xfrm>
            <a:off x="2247900" y="3187700"/>
            <a:ext cx="528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3 recommendations for </a:t>
            </a:r>
            <a:r>
              <a:rPr lang="en-US" sz="4000" dirty="0" err="1">
                <a:solidFill>
                  <a:schemeClr val="bg1"/>
                </a:solidFill>
              </a:rPr>
              <a:t>AtliQ</a:t>
            </a:r>
            <a:r>
              <a:rPr lang="en-US" sz="4000" dirty="0">
                <a:solidFill>
                  <a:schemeClr val="bg1"/>
                </a:solidFill>
              </a:rPr>
              <a:t> Motors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29" name="Graphic 28" descr="Question mark with solid fill">
            <a:extLst>
              <a:ext uri="{FF2B5EF4-FFF2-40B4-BE49-F238E27FC236}">
                <a16:creationId xmlns:a16="http://schemas.microsoft.com/office/drawing/2014/main" id="{8142CCFE-471E-8B31-1C61-0826E8346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6400" y="630508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6802B8-D145-ABA4-C29D-55824D700CE0}"/>
              </a:ext>
            </a:extLst>
          </p:cNvPr>
          <p:cNvGrpSpPr/>
          <p:nvPr/>
        </p:nvGrpSpPr>
        <p:grpSpPr>
          <a:xfrm>
            <a:off x="9563100" y="0"/>
            <a:ext cx="9944100" cy="6858000"/>
            <a:chOff x="2298700" y="0"/>
            <a:chExt cx="99441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B51F3D-949B-1541-7EE9-A5D0D0C1175E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5BDAA0-6349-2510-B178-954B15542566}"/>
                </a:ext>
              </a:extLst>
            </p:cNvPr>
            <p:cNvSpPr txBox="1"/>
            <p:nvPr/>
          </p:nvSpPr>
          <p:spPr>
            <a:xfrm>
              <a:off x="22987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0D7FDE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841AD2-E0B0-7DA6-7014-643BBAD50A8F}"/>
                </a:ext>
              </a:extLst>
            </p:cNvPr>
            <p:cNvGrpSpPr/>
            <p:nvPr/>
          </p:nvGrpSpPr>
          <p:grpSpPr>
            <a:xfrm>
              <a:off x="3746064" y="268387"/>
              <a:ext cx="5545084" cy="4826158"/>
              <a:chOff x="3746064" y="268387"/>
              <a:chExt cx="5545084" cy="482615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58F97E-5982-649E-7B28-8212A8E87A61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729937-C654-A5BF-796A-5B2406541454}"/>
                  </a:ext>
                </a:extLst>
              </p:cNvPr>
              <p:cNvSpPr txBox="1"/>
              <p:nvPr/>
            </p:nvSpPr>
            <p:spPr>
              <a:xfrm>
                <a:off x="3746064" y="1739900"/>
                <a:ext cx="55450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High Penetration States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42FB10-C99C-7F87-5830-E00C6E58012B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Begin launching vehicles in states that have both a high EV penetration rate and a strong year-over-year growth trend.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 This strategy ensures a ready market with existing EV adoption while capitalizing on regions with increasing demand for electric vehicles.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D278B8-B908-422C-D2E1-72FB1349117D}"/>
              </a:ext>
            </a:extLst>
          </p:cNvPr>
          <p:cNvGrpSpPr/>
          <p:nvPr/>
        </p:nvGrpSpPr>
        <p:grpSpPr>
          <a:xfrm>
            <a:off x="10198100" y="0"/>
            <a:ext cx="10020300" cy="6858000"/>
            <a:chOff x="2222500" y="0"/>
            <a:chExt cx="100203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1E65FB-89F6-0B44-EC2D-9ACAC0516C0B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300245-0A5B-21B4-BC62-ACE230AB3EB3}"/>
                </a:ext>
              </a:extLst>
            </p:cNvPr>
            <p:cNvSpPr txBox="1"/>
            <p:nvPr/>
          </p:nvSpPr>
          <p:spPr>
            <a:xfrm>
              <a:off x="22225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14ABD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DEBE1-F5F3-6906-522A-6F7DDAE2F98B}"/>
                </a:ext>
              </a:extLst>
            </p:cNvPr>
            <p:cNvGrpSpPr/>
            <p:nvPr/>
          </p:nvGrpSpPr>
          <p:grpSpPr>
            <a:xfrm>
              <a:off x="3288864" y="268387"/>
              <a:ext cx="5545084" cy="4826158"/>
              <a:chOff x="3288864" y="268387"/>
              <a:chExt cx="5545084" cy="482615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B92704-CB8B-D698-A309-2DAFE4B53E14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ACED2F-5938-AF3A-3E94-58B75AABF251}"/>
                  </a:ext>
                </a:extLst>
              </p:cNvPr>
              <p:cNvSpPr txBox="1"/>
              <p:nvPr/>
            </p:nvSpPr>
            <p:spPr>
              <a:xfrm>
                <a:off x="3288864" y="1739900"/>
                <a:ext cx="55450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Exciting Offers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7E73D5-7300-85A3-4CCC-208DBBDFD07B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Launch with exciting offers on batteries and after-sales services to attract more customers.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Providing competitive deals on battery replacements, extended warranties, and maintenance services will enhance customer trust and drive higher adoption rates.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FBB721-C85C-2261-F750-AA5B4E1FDD9F}"/>
              </a:ext>
            </a:extLst>
          </p:cNvPr>
          <p:cNvGrpSpPr/>
          <p:nvPr/>
        </p:nvGrpSpPr>
        <p:grpSpPr>
          <a:xfrm>
            <a:off x="10883900" y="0"/>
            <a:ext cx="10020300" cy="6858000"/>
            <a:chOff x="2222500" y="0"/>
            <a:chExt cx="100203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AD5D47-FB70-A30C-1846-6C90B1002B65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55D0F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B1A3D-994E-DC8C-1B97-4BFCE5B3FBFF}"/>
                </a:ext>
              </a:extLst>
            </p:cNvPr>
            <p:cNvSpPr txBox="1"/>
            <p:nvPr/>
          </p:nvSpPr>
          <p:spPr>
            <a:xfrm>
              <a:off x="22225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55D0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66E62BE-BE6C-6C9D-105E-30F241A3234A}"/>
                </a:ext>
              </a:extLst>
            </p:cNvPr>
            <p:cNvGrpSpPr/>
            <p:nvPr/>
          </p:nvGrpSpPr>
          <p:grpSpPr>
            <a:xfrm>
              <a:off x="3288864" y="268387"/>
              <a:ext cx="6299636" cy="4826158"/>
              <a:chOff x="3288864" y="268387"/>
              <a:chExt cx="6299636" cy="482615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B46858-9221-5CF4-F14C-88BC062A8FF0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4129C9-3285-32B5-05FB-0033EBAF9732}"/>
                  </a:ext>
                </a:extLst>
              </p:cNvPr>
              <p:cNvSpPr txBox="1"/>
              <p:nvPr/>
            </p:nvSpPr>
            <p:spPr>
              <a:xfrm>
                <a:off x="3288864" y="1739900"/>
                <a:ext cx="629963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Infrastructure Development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0D9A27-B8AC-9FA3-BF5E-5BECD4647F3B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For long-term growth, it is essential to invest in expanding charging infrastructure to support the increasing number of EV users.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 Additionally, improving other key infrastructures will enhance accessibility and accelerate the adoption of electric vehicles.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3324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2453B-6292-2276-1AC6-30C8D4D7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46A2B05-FB69-5CA7-6FF1-608A7AF0D348}"/>
              </a:ext>
            </a:extLst>
          </p:cNvPr>
          <p:cNvSpPr txBox="1"/>
          <p:nvPr/>
        </p:nvSpPr>
        <p:spPr>
          <a:xfrm>
            <a:off x="13627100" y="3187700"/>
            <a:ext cx="528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3 recommendations for </a:t>
            </a:r>
            <a:r>
              <a:rPr lang="en-US" sz="4000" dirty="0" err="1">
                <a:solidFill>
                  <a:schemeClr val="bg1"/>
                </a:solidFill>
              </a:rPr>
              <a:t>AtliQ</a:t>
            </a:r>
            <a:r>
              <a:rPr lang="en-US" sz="4000" dirty="0">
                <a:solidFill>
                  <a:schemeClr val="bg1"/>
                </a:solidFill>
              </a:rPr>
              <a:t> Motors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29" name="Graphic 28" descr="Question mark with solid fill">
            <a:extLst>
              <a:ext uri="{FF2B5EF4-FFF2-40B4-BE49-F238E27FC236}">
                <a16:creationId xmlns:a16="http://schemas.microsoft.com/office/drawing/2014/main" id="{CFC98F4C-0D48-45F7-E74F-B79B1E04E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5600" y="630508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B31D1F-B1F5-BF7F-A259-8A51FFE4DF55}"/>
              </a:ext>
            </a:extLst>
          </p:cNvPr>
          <p:cNvGrpSpPr/>
          <p:nvPr/>
        </p:nvGrpSpPr>
        <p:grpSpPr>
          <a:xfrm>
            <a:off x="2095500" y="0"/>
            <a:ext cx="9944100" cy="6858000"/>
            <a:chOff x="2298700" y="0"/>
            <a:chExt cx="99441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0A9E55-6928-A814-E8DA-831EA2D0B149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AD703A-FB97-3F0F-244C-664AF51DD007}"/>
                </a:ext>
              </a:extLst>
            </p:cNvPr>
            <p:cNvSpPr txBox="1"/>
            <p:nvPr/>
          </p:nvSpPr>
          <p:spPr>
            <a:xfrm>
              <a:off x="22987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0D7FDE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741A1-B95F-5A6D-5F28-A8B3F602021A}"/>
                </a:ext>
              </a:extLst>
            </p:cNvPr>
            <p:cNvGrpSpPr/>
            <p:nvPr/>
          </p:nvGrpSpPr>
          <p:grpSpPr>
            <a:xfrm>
              <a:off x="3746064" y="268387"/>
              <a:ext cx="5545084" cy="4826158"/>
              <a:chOff x="3746064" y="268387"/>
              <a:chExt cx="5545084" cy="482615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38137E-90FF-8E57-6BE3-506B641FE974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08246E-5B84-467E-3797-13E31181B9AC}"/>
                  </a:ext>
                </a:extLst>
              </p:cNvPr>
              <p:cNvSpPr txBox="1"/>
              <p:nvPr/>
            </p:nvSpPr>
            <p:spPr>
              <a:xfrm>
                <a:off x="3746064" y="1739900"/>
                <a:ext cx="55450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High Penetration States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76BBE3-19C4-38A1-64FE-41D91CF412E9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Begin launching vehicles in states that have both a high EV penetration rate and a strong year-over-year growth trend.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 This strategy ensures a ready market with existing EV adoption while capitalizing on regions with increasing demand for electric vehicles.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1F0190-6802-BF8E-B988-49A44F0FE4E2}"/>
              </a:ext>
            </a:extLst>
          </p:cNvPr>
          <p:cNvGrpSpPr/>
          <p:nvPr/>
        </p:nvGrpSpPr>
        <p:grpSpPr>
          <a:xfrm>
            <a:off x="10198100" y="0"/>
            <a:ext cx="10020300" cy="6858000"/>
            <a:chOff x="2222500" y="0"/>
            <a:chExt cx="100203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879008-7068-3429-E6B6-A33DD458B905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F4127F-AC62-5551-CC64-9071A91A2387}"/>
                </a:ext>
              </a:extLst>
            </p:cNvPr>
            <p:cNvSpPr txBox="1"/>
            <p:nvPr/>
          </p:nvSpPr>
          <p:spPr>
            <a:xfrm>
              <a:off x="22225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14ABD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1FC509-4221-D64E-7604-9FA54CE5C109}"/>
                </a:ext>
              </a:extLst>
            </p:cNvPr>
            <p:cNvGrpSpPr/>
            <p:nvPr/>
          </p:nvGrpSpPr>
          <p:grpSpPr>
            <a:xfrm>
              <a:off x="3288864" y="268387"/>
              <a:ext cx="5545084" cy="4826158"/>
              <a:chOff x="3288864" y="268387"/>
              <a:chExt cx="5545084" cy="482615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80CBCD-2A0F-91AB-7F0B-CC182B22E02B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CCF3F9-0ADD-0E77-2724-0443814F00B6}"/>
                  </a:ext>
                </a:extLst>
              </p:cNvPr>
              <p:cNvSpPr txBox="1"/>
              <p:nvPr/>
            </p:nvSpPr>
            <p:spPr>
              <a:xfrm>
                <a:off x="3288864" y="1739900"/>
                <a:ext cx="55450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Exciting Offers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72EC6A-5547-EB80-742B-A687BC958C1B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Launch with exciting offers on batteries and after-sales services to attract more customers.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Providing competitive deals on battery replacements, extended warranties, and maintenance services will enhance customer trust and drive higher adoption rates.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743E40-56EE-6FDD-C4A5-587DC09C9B99}"/>
              </a:ext>
            </a:extLst>
          </p:cNvPr>
          <p:cNvGrpSpPr/>
          <p:nvPr/>
        </p:nvGrpSpPr>
        <p:grpSpPr>
          <a:xfrm>
            <a:off x="10883900" y="0"/>
            <a:ext cx="10020300" cy="6858000"/>
            <a:chOff x="2222500" y="0"/>
            <a:chExt cx="100203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182C38-03F5-3C6E-08BE-E96E395CC1D5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55D0F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D46475-EE08-D965-487C-CD24C7F7816D}"/>
                </a:ext>
              </a:extLst>
            </p:cNvPr>
            <p:cNvSpPr txBox="1"/>
            <p:nvPr/>
          </p:nvSpPr>
          <p:spPr>
            <a:xfrm>
              <a:off x="22225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55D0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00AAFEE-DBF0-5894-2B91-26D756DE4B0B}"/>
                </a:ext>
              </a:extLst>
            </p:cNvPr>
            <p:cNvGrpSpPr/>
            <p:nvPr/>
          </p:nvGrpSpPr>
          <p:grpSpPr>
            <a:xfrm>
              <a:off x="3288864" y="268387"/>
              <a:ext cx="6299636" cy="4826158"/>
              <a:chOff x="3288864" y="268387"/>
              <a:chExt cx="6299636" cy="482615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BEC36C-5E52-8CE0-82D5-8C26F25E88B5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8C0D47-06C4-E0BD-01CB-0A429B955111}"/>
                  </a:ext>
                </a:extLst>
              </p:cNvPr>
              <p:cNvSpPr txBox="1"/>
              <p:nvPr/>
            </p:nvSpPr>
            <p:spPr>
              <a:xfrm>
                <a:off x="3288864" y="1739900"/>
                <a:ext cx="629963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Infrastructure Development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4A08E9-57AB-A817-0960-ED6C1C4C34D0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For long-term growth, it is essential to invest in expanding charging infrastructure to support the increasing number of EV users.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 Additionally, improving other key infrastructures will enhance accessibility and accelerate the adoption of electric vehicles.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1923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5490F-DD52-B8D9-F66F-B63CD322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F0D94F-54E7-172E-D3C0-C41210BD55CD}"/>
              </a:ext>
            </a:extLst>
          </p:cNvPr>
          <p:cNvSpPr txBox="1"/>
          <p:nvPr/>
        </p:nvSpPr>
        <p:spPr>
          <a:xfrm>
            <a:off x="13627100" y="3187700"/>
            <a:ext cx="528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3 recommendations for </a:t>
            </a:r>
            <a:r>
              <a:rPr lang="en-US" sz="4000" dirty="0" err="1">
                <a:solidFill>
                  <a:schemeClr val="bg1"/>
                </a:solidFill>
              </a:rPr>
              <a:t>AtliQ</a:t>
            </a:r>
            <a:r>
              <a:rPr lang="en-US" sz="4000" dirty="0">
                <a:solidFill>
                  <a:schemeClr val="bg1"/>
                </a:solidFill>
              </a:rPr>
              <a:t> Motors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29" name="Graphic 28" descr="Question mark with solid fill">
            <a:extLst>
              <a:ext uri="{FF2B5EF4-FFF2-40B4-BE49-F238E27FC236}">
                <a16:creationId xmlns:a16="http://schemas.microsoft.com/office/drawing/2014/main" id="{7D0DB519-9205-ECAB-5E58-24A67BBCA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5600" y="630508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016E60-D58F-E05F-4CBC-A0FD72394D08}"/>
              </a:ext>
            </a:extLst>
          </p:cNvPr>
          <p:cNvGrpSpPr/>
          <p:nvPr/>
        </p:nvGrpSpPr>
        <p:grpSpPr>
          <a:xfrm>
            <a:off x="2095500" y="0"/>
            <a:ext cx="9944100" cy="6858000"/>
            <a:chOff x="2298700" y="0"/>
            <a:chExt cx="99441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8F0545-0436-4031-A481-FDA54054B218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43CB37-3292-D594-7ACF-92DEA0589295}"/>
                </a:ext>
              </a:extLst>
            </p:cNvPr>
            <p:cNvSpPr txBox="1"/>
            <p:nvPr/>
          </p:nvSpPr>
          <p:spPr>
            <a:xfrm>
              <a:off x="22987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0D7FDE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0C40494-C865-8D2C-B4B7-747A2CBE5CB0}"/>
                </a:ext>
              </a:extLst>
            </p:cNvPr>
            <p:cNvGrpSpPr/>
            <p:nvPr/>
          </p:nvGrpSpPr>
          <p:grpSpPr>
            <a:xfrm>
              <a:off x="3746064" y="268387"/>
              <a:ext cx="5545084" cy="4826158"/>
              <a:chOff x="3746064" y="268387"/>
              <a:chExt cx="5545084" cy="482615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F66AD2-F2C8-B61B-5CBB-970079218D9B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3CF66B-8E87-193B-3F6D-DC315CBAD23F}"/>
                  </a:ext>
                </a:extLst>
              </p:cNvPr>
              <p:cNvSpPr txBox="1"/>
              <p:nvPr/>
            </p:nvSpPr>
            <p:spPr>
              <a:xfrm>
                <a:off x="3746064" y="1739900"/>
                <a:ext cx="55450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High Penetration States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14EE6-AE1A-D73B-62D4-CD9A8528DD6A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Begin launching vehicles in states that have both a high EV penetration rate and a strong year-over-year growth trend.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 This strategy ensures a ready market with existing EV adoption while capitalizing on regions with increasing demand for electric vehicles.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C1E74-EE19-BBF6-B92F-882F01218755}"/>
              </a:ext>
            </a:extLst>
          </p:cNvPr>
          <p:cNvGrpSpPr/>
          <p:nvPr/>
        </p:nvGrpSpPr>
        <p:grpSpPr>
          <a:xfrm>
            <a:off x="2730500" y="0"/>
            <a:ext cx="10020300" cy="6858000"/>
            <a:chOff x="2222500" y="0"/>
            <a:chExt cx="100203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C450FB-20E2-6ADC-3931-862F2D542628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FF9560-4B34-9FE5-47F7-05E6A7DE4B89}"/>
                </a:ext>
              </a:extLst>
            </p:cNvPr>
            <p:cNvSpPr txBox="1"/>
            <p:nvPr/>
          </p:nvSpPr>
          <p:spPr>
            <a:xfrm>
              <a:off x="22225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14ABD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E0457F-AF2D-2F2B-8EBF-CEBC8DF12D69}"/>
                </a:ext>
              </a:extLst>
            </p:cNvPr>
            <p:cNvGrpSpPr/>
            <p:nvPr/>
          </p:nvGrpSpPr>
          <p:grpSpPr>
            <a:xfrm>
              <a:off x="3288864" y="268387"/>
              <a:ext cx="5545084" cy="4826158"/>
              <a:chOff x="3288864" y="268387"/>
              <a:chExt cx="5545084" cy="482615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D43E43-0A06-7DF4-115B-228ED8C2F71B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6E1808-7782-6D7F-8C15-7AFCD8698AB9}"/>
                  </a:ext>
                </a:extLst>
              </p:cNvPr>
              <p:cNvSpPr txBox="1"/>
              <p:nvPr/>
            </p:nvSpPr>
            <p:spPr>
              <a:xfrm>
                <a:off x="3288864" y="1739900"/>
                <a:ext cx="55450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Exciting Offers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6D712-464B-55E5-1E5C-8D17A946997A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Launch with exciting offers on batteries and after-sales services to attract more customers.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Providing competitive deals on battery replacements, extended warranties, and maintenance services will enhance customer trust and drive higher adoption rates.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044B14-3FBC-8691-599E-385AB7C0DE4A}"/>
              </a:ext>
            </a:extLst>
          </p:cNvPr>
          <p:cNvGrpSpPr/>
          <p:nvPr/>
        </p:nvGrpSpPr>
        <p:grpSpPr>
          <a:xfrm>
            <a:off x="10883900" y="0"/>
            <a:ext cx="10020300" cy="6858000"/>
            <a:chOff x="2222500" y="0"/>
            <a:chExt cx="100203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60C2BF-9612-15DA-1B98-E97982985A94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55D0F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FB0AE1-8FF0-7F83-8D76-1F69E55E46D2}"/>
                </a:ext>
              </a:extLst>
            </p:cNvPr>
            <p:cNvSpPr txBox="1"/>
            <p:nvPr/>
          </p:nvSpPr>
          <p:spPr>
            <a:xfrm>
              <a:off x="22225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55D0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EC06025-2070-343A-0263-8B917B1A00C9}"/>
                </a:ext>
              </a:extLst>
            </p:cNvPr>
            <p:cNvGrpSpPr/>
            <p:nvPr/>
          </p:nvGrpSpPr>
          <p:grpSpPr>
            <a:xfrm>
              <a:off x="3288864" y="268387"/>
              <a:ext cx="6299636" cy="4826158"/>
              <a:chOff x="3288864" y="268387"/>
              <a:chExt cx="6299636" cy="482615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501F44-0289-1DF5-78CA-EA1195F23A8E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27353F-AECE-F94B-F845-E25A8BD17DD8}"/>
                  </a:ext>
                </a:extLst>
              </p:cNvPr>
              <p:cNvSpPr txBox="1"/>
              <p:nvPr/>
            </p:nvSpPr>
            <p:spPr>
              <a:xfrm>
                <a:off x="3288864" y="1739900"/>
                <a:ext cx="629963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Infrastructure Development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5B3D76-0D2B-BC21-34FF-837471E242B8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For long-term growth, it is essential to invest in expanding charging infrastructure to support the increasing number of EV users.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 Additionally, improving other key infrastructures will enhance accessibility and accelerate the adoption of electric vehicles.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575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F71E2-8ADA-AB7C-A245-613FFD1B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F43D798A-4491-0361-B55D-5BA07D25C9CA}"/>
              </a:ext>
            </a:extLst>
          </p:cNvPr>
          <p:cNvSpPr txBox="1"/>
          <p:nvPr/>
        </p:nvSpPr>
        <p:spPr>
          <a:xfrm>
            <a:off x="13627100" y="3187700"/>
            <a:ext cx="528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3 recommendations for </a:t>
            </a:r>
            <a:r>
              <a:rPr lang="en-US" sz="4000" dirty="0" err="1">
                <a:solidFill>
                  <a:schemeClr val="bg1"/>
                </a:solidFill>
              </a:rPr>
              <a:t>AtliQ</a:t>
            </a:r>
            <a:r>
              <a:rPr lang="en-US" sz="4000" dirty="0">
                <a:solidFill>
                  <a:schemeClr val="bg1"/>
                </a:solidFill>
              </a:rPr>
              <a:t> Motors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29" name="Graphic 28" descr="Question mark with solid fill">
            <a:extLst>
              <a:ext uri="{FF2B5EF4-FFF2-40B4-BE49-F238E27FC236}">
                <a16:creationId xmlns:a16="http://schemas.microsoft.com/office/drawing/2014/main" id="{739C88A7-1EBA-2F58-1101-48401BFF4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5600" y="630508"/>
            <a:ext cx="2959100" cy="21580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4DCE9E-CE0F-43F0-123B-074623F83F76}"/>
              </a:ext>
            </a:extLst>
          </p:cNvPr>
          <p:cNvGrpSpPr/>
          <p:nvPr/>
        </p:nvGrpSpPr>
        <p:grpSpPr>
          <a:xfrm>
            <a:off x="2095500" y="0"/>
            <a:ext cx="9944100" cy="6858000"/>
            <a:chOff x="2298700" y="0"/>
            <a:chExt cx="99441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93CB0D-8F1C-B065-3BED-C2AF2585E9DB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0D7FBE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E03FF6-AA07-1534-0933-02D8FA3F7598}"/>
                </a:ext>
              </a:extLst>
            </p:cNvPr>
            <p:cNvSpPr txBox="1"/>
            <p:nvPr/>
          </p:nvSpPr>
          <p:spPr>
            <a:xfrm>
              <a:off x="22987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0D7FDE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D024E7-0A46-3DB4-C755-A6FB91235E93}"/>
                </a:ext>
              </a:extLst>
            </p:cNvPr>
            <p:cNvGrpSpPr/>
            <p:nvPr/>
          </p:nvGrpSpPr>
          <p:grpSpPr>
            <a:xfrm>
              <a:off x="3746064" y="268387"/>
              <a:ext cx="5545084" cy="4826158"/>
              <a:chOff x="3746064" y="268387"/>
              <a:chExt cx="5545084" cy="482615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063CAB-D4D6-3E94-7F78-642A7289FEBD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D4A716-D386-CA52-DE32-F00514985C15}"/>
                  </a:ext>
                </a:extLst>
              </p:cNvPr>
              <p:cNvSpPr txBox="1"/>
              <p:nvPr/>
            </p:nvSpPr>
            <p:spPr>
              <a:xfrm>
                <a:off x="3746064" y="1739900"/>
                <a:ext cx="55450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High Penetration States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E79585-3C06-CFCC-2D1D-C834570A60C5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Begin launching vehicles in states that have both a high EV penetration rate and a strong year-over-year growth trend.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 This strategy ensures a ready market with existing EV adoption while capitalizing on regions with increasing demand for electric vehicles.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5FB9AE-0C87-5ED5-AE7D-103658ED36A7}"/>
              </a:ext>
            </a:extLst>
          </p:cNvPr>
          <p:cNvGrpSpPr/>
          <p:nvPr/>
        </p:nvGrpSpPr>
        <p:grpSpPr>
          <a:xfrm>
            <a:off x="2730500" y="0"/>
            <a:ext cx="10020300" cy="6858000"/>
            <a:chOff x="2222500" y="0"/>
            <a:chExt cx="100203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70D1D1-0213-844B-B305-E608773F5322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14ABD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D2AD8E-C12F-4F85-655F-892D0A9A00A8}"/>
                </a:ext>
              </a:extLst>
            </p:cNvPr>
            <p:cNvSpPr txBox="1"/>
            <p:nvPr/>
          </p:nvSpPr>
          <p:spPr>
            <a:xfrm>
              <a:off x="22225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14ABD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53D382-0B5C-2308-2168-40BE07FFBD13}"/>
                </a:ext>
              </a:extLst>
            </p:cNvPr>
            <p:cNvGrpSpPr/>
            <p:nvPr/>
          </p:nvGrpSpPr>
          <p:grpSpPr>
            <a:xfrm>
              <a:off x="3288864" y="268387"/>
              <a:ext cx="5545084" cy="4826158"/>
              <a:chOff x="3288864" y="268387"/>
              <a:chExt cx="5545084" cy="482615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066F96-5EBE-E16E-3339-0DFFDCE224E8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980E48-D948-C7A1-CC4E-CBA7BE8B522A}"/>
                  </a:ext>
                </a:extLst>
              </p:cNvPr>
              <p:cNvSpPr txBox="1"/>
              <p:nvPr/>
            </p:nvSpPr>
            <p:spPr>
              <a:xfrm>
                <a:off x="3288864" y="1739900"/>
                <a:ext cx="55450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Exciting Offers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89428-C125-A318-C665-D54596FC6BAC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Launch with exciting offers on batteries and after-sales services to attract more customers.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Providing competitive deals on battery replacements, extended warranties, and maintenance services will enhance customer trust and drive higher adoption rates.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7EC7F5-0260-72A5-ED54-15972E1158B1}"/>
              </a:ext>
            </a:extLst>
          </p:cNvPr>
          <p:cNvGrpSpPr/>
          <p:nvPr/>
        </p:nvGrpSpPr>
        <p:grpSpPr>
          <a:xfrm>
            <a:off x="3416300" y="0"/>
            <a:ext cx="10020300" cy="6858000"/>
            <a:chOff x="2222500" y="0"/>
            <a:chExt cx="100203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8243D1-D76F-15E9-C55A-76A318F6CD23}"/>
                </a:ext>
              </a:extLst>
            </p:cNvPr>
            <p:cNvSpPr/>
            <p:nvPr/>
          </p:nvSpPr>
          <p:spPr>
            <a:xfrm>
              <a:off x="2984500" y="0"/>
              <a:ext cx="9258300" cy="6858000"/>
            </a:xfrm>
            <a:prstGeom prst="rect">
              <a:avLst/>
            </a:prstGeom>
            <a:solidFill>
              <a:srgbClr val="55D0F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89434F-05A8-3EAF-0787-E1600C2D98DB}"/>
                </a:ext>
              </a:extLst>
            </p:cNvPr>
            <p:cNvSpPr txBox="1"/>
            <p:nvPr/>
          </p:nvSpPr>
          <p:spPr>
            <a:xfrm>
              <a:off x="2222500" y="2540000"/>
              <a:ext cx="1371600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IN" sz="12000" b="1" dirty="0">
                  <a:solidFill>
                    <a:srgbClr val="55D0FF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4619817-0A0F-C1B5-2B87-F67C628B0A91}"/>
                </a:ext>
              </a:extLst>
            </p:cNvPr>
            <p:cNvGrpSpPr/>
            <p:nvPr/>
          </p:nvGrpSpPr>
          <p:grpSpPr>
            <a:xfrm>
              <a:off x="3288864" y="268387"/>
              <a:ext cx="6299636" cy="4826158"/>
              <a:chOff x="3288864" y="268387"/>
              <a:chExt cx="6299636" cy="482615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E9268F-EDDD-E280-86D9-D3DE1349D3C9}"/>
                  </a:ext>
                </a:extLst>
              </p:cNvPr>
              <p:cNvSpPr txBox="1"/>
              <p:nvPr/>
            </p:nvSpPr>
            <p:spPr>
              <a:xfrm>
                <a:off x="5410200" y="268387"/>
                <a:ext cx="1549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600" b="1" dirty="0">
                    <a:solidFill>
                      <a:schemeClr val="bg1">
                        <a:alpha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36B7EC-4C34-3630-8DB7-96868F7D25C2}"/>
                  </a:ext>
                </a:extLst>
              </p:cNvPr>
              <p:cNvSpPr txBox="1"/>
              <p:nvPr/>
            </p:nvSpPr>
            <p:spPr>
              <a:xfrm>
                <a:off x="3288864" y="1739900"/>
                <a:ext cx="629963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000" dirty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Infrastructure Development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62DD35-A7F9-2DB4-895F-7F06F8AADE73}"/>
                  </a:ext>
                </a:extLst>
              </p:cNvPr>
              <p:cNvSpPr txBox="1"/>
              <p:nvPr/>
            </p:nvSpPr>
            <p:spPr>
              <a:xfrm>
                <a:off x="3920359" y="2540000"/>
                <a:ext cx="47191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For long-term growth, it is essential to invest in expanding charging infrastructure to support the increasing number of EV users.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</a:rPr>
                  <a:t> Additionally, improving other key infrastructures will enhance accessibility and accelerate the adoption of electric vehicles.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6383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9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6C1977-B550-B6E5-AB04-2070E2B7C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76B92-6948-350A-8E5B-9FD14DB2E9FD}"/>
              </a:ext>
            </a:extLst>
          </p:cNvPr>
          <p:cNvSpPr txBox="1"/>
          <p:nvPr/>
        </p:nvSpPr>
        <p:spPr>
          <a:xfrm>
            <a:off x="838200" y="1879600"/>
            <a:ext cx="10096500" cy="2400657"/>
          </a:xfrm>
          <a:prstGeom prst="rect">
            <a:avLst/>
          </a:prstGeom>
          <a:solidFill>
            <a:srgbClr val="1C49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5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991880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F9EE4-FFD3-3B19-6223-FF7079A7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D72634-83E0-2442-6712-50D5B678EC1E}"/>
              </a:ext>
            </a:extLst>
          </p:cNvPr>
          <p:cNvSpPr/>
          <p:nvPr/>
        </p:nvSpPr>
        <p:spPr>
          <a:xfrm>
            <a:off x="609600" y="396239"/>
            <a:ext cx="10952480" cy="18356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500" dirty="0">
                <a:solidFill>
                  <a:schemeClr val="tx1"/>
                </a:solidFill>
              </a:rPr>
              <a:t>Expansion Plans &amp; Market Potential</a:t>
            </a:r>
            <a:endParaRPr lang="en-IN" sz="55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56D729-A033-B78C-B810-5121B8B8A557}"/>
              </a:ext>
            </a:extLst>
          </p:cNvPr>
          <p:cNvSpPr/>
          <p:nvPr/>
        </p:nvSpPr>
        <p:spPr>
          <a:xfrm>
            <a:off x="609600" y="2910586"/>
            <a:ext cx="5840361" cy="3352801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500" dirty="0">
                <a:solidFill>
                  <a:schemeClr val="tx1"/>
                </a:solidFill>
              </a:rPr>
              <a:t>As part of its </a:t>
            </a:r>
            <a:r>
              <a:rPr lang="en-US" sz="2500" b="1" dirty="0">
                <a:solidFill>
                  <a:schemeClr val="tx1"/>
                </a:solidFill>
              </a:rPr>
              <a:t>global expansion strategy</a:t>
            </a:r>
            <a:r>
              <a:rPr lang="en-US" sz="2500" dirty="0">
                <a:solidFill>
                  <a:schemeClr val="tx1"/>
                </a:solidFill>
              </a:rPr>
              <a:t>, </a:t>
            </a:r>
            <a:r>
              <a:rPr lang="en-US" sz="2500" dirty="0" err="1">
                <a:solidFill>
                  <a:schemeClr val="tx1"/>
                </a:solidFill>
              </a:rPr>
              <a:t>AtliQ</a:t>
            </a:r>
            <a:r>
              <a:rPr lang="en-US" sz="2500" dirty="0">
                <a:solidFill>
                  <a:schemeClr val="tx1"/>
                </a:solidFill>
              </a:rPr>
              <a:t> Motors aims to enter the </a:t>
            </a:r>
            <a:r>
              <a:rPr lang="en-US" sz="2500" b="1" dirty="0">
                <a:solidFill>
                  <a:schemeClr val="tx1"/>
                </a:solidFill>
              </a:rPr>
              <a:t>Indian EV market</a:t>
            </a:r>
            <a:r>
              <a:rPr lang="en-US" sz="2500" dirty="0">
                <a:solidFill>
                  <a:schemeClr val="tx1"/>
                </a:solidFill>
              </a:rPr>
              <a:t>, where its current market share is </a:t>
            </a:r>
            <a:r>
              <a:rPr lang="en-US" sz="2500" b="1" dirty="0">
                <a:solidFill>
                  <a:schemeClr val="tx1"/>
                </a:solidFill>
              </a:rPr>
              <a:t>less than 2%</a:t>
            </a:r>
            <a:r>
              <a:rPr lang="en-US" sz="2500" dirty="0">
                <a:solidFill>
                  <a:schemeClr val="tx1"/>
                </a:solidFill>
              </a:rPr>
              <a:t>. With India’s rapid shift towards </a:t>
            </a:r>
            <a:r>
              <a:rPr lang="en-US" sz="2500" b="1" dirty="0">
                <a:solidFill>
                  <a:schemeClr val="tx1"/>
                </a:solidFill>
              </a:rPr>
              <a:t>sustainable mobility</a:t>
            </a:r>
            <a:r>
              <a:rPr lang="en-US" sz="2500" dirty="0">
                <a:solidFill>
                  <a:schemeClr val="tx1"/>
                </a:solidFill>
              </a:rPr>
              <a:t> and </a:t>
            </a:r>
            <a:r>
              <a:rPr lang="en-US" sz="2500" b="1" dirty="0">
                <a:solidFill>
                  <a:schemeClr val="tx1"/>
                </a:solidFill>
              </a:rPr>
              <a:t>government EV incentives</a:t>
            </a:r>
            <a:r>
              <a:rPr lang="en-US" sz="2500" dirty="0">
                <a:solidFill>
                  <a:schemeClr val="tx1"/>
                </a:solidFill>
              </a:rPr>
              <a:t>, this expansion presents a </a:t>
            </a:r>
            <a:r>
              <a:rPr lang="en-US" sz="2500" b="1" dirty="0">
                <a:solidFill>
                  <a:schemeClr val="tx1"/>
                </a:solidFill>
              </a:rPr>
              <a:t>high-growth opportunity</a:t>
            </a:r>
            <a:r>
              <a:rPr lang="en-US" sz="25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030F9-7CC2-8954-1756-D84FF879A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2319" y="2910586"/>
            <a:ext cx="4450081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055B36-E868-54E7-C4DF-F3C42F579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D31903-EE4C-91A0-880F-0EACB0994F33}"/>
              </a:ext>
            </a:extLst>
          </p:cNvPr>
          <p:cNvSpPr/>
          <p:nvPr/>
        </p:nvSpPr>
        <p:spPr>
          <a:xfrm>
            <a:off x="609600" y="396239"/>
            <a:ext cx="10952480" cy="18356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Need for a Market Study</a:t>
            </a:r>
            <a:endParaRPr lang="en-IN" sz="55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BF1DDC-D77E-A1D9-B56C-31D7B036162D}"/>
              </a:ext>
            </a:extLst>
          </p:cNvPr>
          <p:cNvSpPr/>
          <p:nvPr/>
        </p:nvSpPr>
        <p:spPr>
          <a:xfrm>
            <a:off x="609600" y="2910586"/>
            <a:ext cx="5840361" cy="3352801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500" dirty="0">
                <a:solidFill>
                  <a:schemeClr val="tx1"/>
                </a:solidFill>
              </a:rPr>
              <a:t>Before launching its bestselling EV models in </a:t>
            </a:r>
            <a:r>
              <a:rPr lang="en-US" sz="2500" b="1" dirty="0">
                <a:solidFill>
                  <a:schemeClr val="tx1"/>
                </a:solidFill>
              </a:rPr>
              <a:t>India</a:t>
            </a:r>
            <a:r>
              <a:rPr lang="en-US" sz="2500" dirty="0">
                <a:solidFill>
                  <a:schemeClr val="tx1"/>
                </a:solidFill>
              </a:rPr>
              <a:t>, </a:t>
            </a:r>
            <a:r>
              <a:rPr lang="en-US" sz="2500" b="1" dirty="0">
                <a:solidFill>
                  <a:schemeClr val="tx1"/>
                </a:solidFill>
              </a:rPr>
              <a:t>Bruce </a:t>
            </a:r>
            <a:r>
              <a:rPr lang="en-US" sz="2500" b="1" dirty="0" err="1">
                <a:solidFill>
                  <a:schemeClr val="tx1"/>
                </a:solidFill>
              </a:rPr>
              <a:t>Haryali</a:t>
            </a:r>
            <a:r>
              <a:rPr lang="en-US" sz="2500" dirty="0">
                <a:solidFill>
                  <a:schemeClr val="tx1"/>
                </a:solidFill>
              </a:rPr>
              <a:t>, the Chief of </a:t>
            </a:r>
            <a:r>
              <a:rPr lang="en-US" sz="2500" dirty="0" err="1">
                <a:solidFill>
                  <a:schemeClr val="tx1"/>
                </a:solidFill>
              </a:rPr>
              <a:t>AtliQ</a:t>
            </a:r>
            <a:r>
              <a:rPr lang="en-US" sz="2500" dirty="0">
                <a:solidFill>
                  <a:schemeClr val="tx1"/>
                </a:solidFill>
              </a:rPr>
              <a:t> Motors India, emphasized the need for a </a:t>
            </a:r>
            <a:r>
              <a:rPr lang="en-US" sz="2500" b="1" dirty="0">
                <a:solidFill>
                  <a:schemeClr val="tx1"/>
                </a:solidFill>
              </a:rPr>
              <a:t>detailed market study</a:t>
            </a:r>
            <a:r>
              <a:rPr lang="en-US" sz="2500" dirty="0">
                <a:solidFill>
                  <a:schemeClr val="tx1"/>
                </a:solidFill>
              </a:rPr>
              <a:t>. Understanding </a:t>
            </a:r>
            <a:r>
              <a:rPr lang="en-US" sz="2500" b="1" dirty="0">
                <a:solidFill>
                  <a:schemeClr val="tx1"/>
                </a:solidFill>
              </a:rPr>
              <a:t>consumer preferences, sales trends, infrastructure challenges, and competitor strategies</a:t>
            </a:r>
            <a:r>
              <a:rPr lang="en-US" sz="2500" dirty="0">
                <a:solidFill>
                  <a:schemeClr val="tx1"/>
                </a:solidFill>
              </a:rPr>
              <a:t> is crucial for making data-driven decisions.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48D86-2A88-80A3-BCE6-79CDB31A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26593" y="2977261"/>
            <a:ext cx="493548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F2258-71E6-DD19-7368-5050E964B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D885A2-2917-E921-E7A6-84F275653BAF}"/>
              </a:ext>
            </a:extLst>
          </p:cNvPr>
          <p:cNvSpPr/>
          <p:nvPr/>
        </p:nvSpPr>
        <p:spPr>
          <a:xfrm>
            <a:off x="619760" y="2176913"/>
            <a:ext cx="10952480" cy="18356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>
                <a:solidFill>
                  <a:schemeClr val="tx1"/>
                </a:solidFill>
              </a:rPr>
              <a:t>Preliminary Research Questions</a:t>
            </a:r>
            <a:endParaRPr lang="en-IN" sz="55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062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05F550-B0C7-E858-B218-79F11A5B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8BC4B8-8122-78A1-4C94-F34897590E1F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the top and bottom 3 makers for the fiscal years 2023 and 2024 in terms of the number of 2 – wheelers sold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8E93AE-BBE3-F089-4D01-86CC923614A2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9848EC-ACBB-61FA-D13D-7E0D87463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6" y="3588329"/>
            <a:ext cx="3350334" cy="19793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0A5FED-4639-45C3-360E-83A5D82F2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6" y="1616364"/>
            <a:ext cx="3350334" cy="17687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78BAE4-03A1-3110-A6D6-6C4215D8CEB6}"/>
              </a:ext>
            </a:extLst>
          </p:cNvPr>
          <p:cNvSpPr txBox="1"/>
          <p:nvPr/>
        </p:nvSpPr>
        <p:spPr>
          <a:xfrm>
            <a:off x="947346" y="5699760"/>
            <a:ext cx="3462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FY 2023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4BB18B-157E-B6AB-64B9-9E53CFEFC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0" y="1593363"/>
            <a:ext cx="3350334" cy="17917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D3FAC1-5373-FBA8-8120-D5FF56E8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1" y="3583527"/>
            <a:ext cx="3350333" cy="19793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EC301D-9FDD-3600-DA76-14AA20580D28}"/>
              </a:ext>
            </a:extLst>
          </p:cNvPr>
          <p:cNvSpPr txBox="1"/>
          <p:nvPr/>
        </p:nvSpPr>
        <p:spPr>
          <a:xfrm>
            <a:off x="4574466" y="5699760"/>
            <a:ext cx="26797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FY 2024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DBDF47-F387-8CB8-149B-D00BEE61C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21" y="3583527"/>
            <a:ext cx="3350334" cy="19844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FC97AC-2083-AE43-A8C7-770F4FDF2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08" y="1593363"/>
            <a:ext cx="3261360" cy="17869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79D618-986A-FC09-6C2B-604F671DEC40}"/>
              </a:ext>
            </a:extLst>
          </p:cNvPr>
          <p:cNvSpPr txBox="1"/>
          <p:nvPr/>
        </p:nvSpPr>
        <p:spPr>
          <a:xfrm>
            <a:off x="8280400" y="5699760"/>
            <a:ext cx="26797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FY 2023 - 2024 </a:t>
            </a:r>
          </a:p>
        </p:txBody>
      </p:sp>
    </p:spTree>
    <p:extLst>
      <p:ext uri="{BB962C8B-B14F-4D97-AF65-F5344CB8AC3E}">
        <p14:creationId xmlns:p14="http://schemas.microsoft.com/office/powerpoint/2010/main" val="193692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0C29C2-B9D1-82FC-B758-1E1082AEC300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Identify the top 5 states with the highest penetration rate in 2-wheeler and 4-wheeler EV sales in FY 2024. 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CE86BB-1FBE-980D-66F0-99646A1A99B9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B5D749B-C128-48CA-2950-D7C3D041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85" y="2306751"/>
            <a:ext cx="3477110" cy="29150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D1BECA-408E-9D4F-7F8E-D6C4737F5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08" y="2270659"/>
            <a:ext cx="3467584" cy="29511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4C7C60-ECC4-9AFB-48E3-1C359AC0E1B2}"/>
              </a:ext>
            </a:extLst>
          </p:cNvPr>
          <p:cNvSpPr txBox="1"/>
          <p:nvPr/>
        </p:nvSpPr>
        <p:spPr>
          <a:xfrm>
            <a:off x="1363906" y="5252226"/>
            <a:ext cx="3462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2 Wheeler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2E0F5E-8607-171E-8A2F-7F81DF29DAD8}"/>
              </a:ext>
            </a:extLst>
          </p:cNvPr>
          <p:cNvSpPr txBox="1"/>
          <p:nvPr/>
        </p:nvSpPr>
        <p:spPr>
          <a:xfrm>
            <a:off x="7487919" y="5252226"/>
            <a:ext cx="2397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4 Wheeler</a:t>
            </a:r>
          </a:p>
        </p:txBody>
      </p:sp>
    </p:spTree>
    <p:extLst>
      <p:ext uri="{BB962C8B-B14F-4D97-AF65-F5344CB8AC3E}">
        <p14:creationId xmlns:p14="http://schemas.microsoft.com/office/powerpoint/2010/main" val="351686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EE694-D894-15CB-577B-98E1F1F90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4B315E-E045-382E-97A0-946E93B75B21}"/>
              </a:ext>
            </a:extLst>
          </p:cNvPr>
          <p:cNvSpPr/>
          <p:nvPr/>
        </p:nvSpPr>
        <p:spPr>
          <a:xfrm>
            <a:off x="609600" y="396240"/>
            <a:ext cx="10952480" cy="6908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List the states with negative penetration (decline) in EV sales from 2022 to 2024? </a:t>
            </a: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F31EF0-72FC-FE3E-9F26-EF1AECC98F3A}"/>
              </a:ext>
            </a:extLst>
          </p:cNvPr>
          <p:cNvSpPr/>
          <p:nvPr/>
        </p:nvSpPr>
        <p:spPr>
          <a:xfrm>
            <a:off x="609600" y="1290320"/>
            <a:ext cx="10952480" cy="5100320"/>
          </a:xfrm>
          <a:prstGeom prst="roundRect">
            <a:avLst>
              <a:gd name="adj" fmla="val 6109"/>
            </a:avLst>
          </a:prstGeom>
          <a:solidFill>
            <a:srgbClr val="B4C7E7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72B62-0B92-AC61-FB54-20E72764F00A}"/>
              </a:ext>
            </a:extLst>
          </p:cNvPr>
          <p:cNvSpPr txBox="1"/>
          <p:nvPr/>
        </p:nvSpPr>
        <p:spPr>
          <a:xfrm>
            <a:off x="1780466" y="5252226"/>
            <a:ext cx="3462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Ladakh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50A4F1-E228-123E-DFF1-CFA310699CBF}"/>
              </a:ext>
            </a:extLst>
          </p:cNvPr>
          <p:cNvSpPr txBox="1"/>
          <p:nvPr/>
        </p:nvSpPr>
        <p:spPr>
          <a:xfrm>
            <a:off x="7213599" y="5252226"/>
            <a:ext cx="3462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Andaman &amp; Nicobar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7D8B2-3A7C-1733-B4F2-FA73FB5C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38" y="2163192"/>
            <a:ext cx="5047062" cy="2819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A8132-DC04-8C8B-349A-F7A124E5E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80" y="2163192"/>
            <a:ext cx="4947920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5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2435</Words>
  <Application>Microsoft Office PowerPoint</Application>
  <PresentationFormat>Widescreen</PresentationFormat>
  <Paragraphs>316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Algerian</vt:lpstr>
      <vt:lpstr>Arial</vt:lpstr>
      <vt:lpstr>Calibri</vt:lpstr>
      <vt:lpstr>Calibri Light</vt:lpstr>
      <vt:lpstr>Segoe UI</vt:lpstr>
      <vt:lpstr>Segoe UI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JAISON PHILIP</dc:creator>
  <cp:lastModifiedBy>JAISON PHILIP</cp:lastModifiedBy>
  <cp:revision>9</cp:revision>
  <dcterms:created xsi:type="dcterms:W3CDTF">2025-02-21T10:10:51Z</dcterms:created>
  <dcterms:modified xsi:type="dcterms:W3CDTF">2025-02-24T15:20:35Z</dcterms:modified>
</cp:coreProperties>
</file>